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63" r:id="rId2"/>
    <p:sldId id="257" r:id="rId3"/>
    <p:sldId id="258" r:id="rId4"/>
    <p:sldId id="259" r:id="rId5"/>
    <p:sldId id="264" r:id="rId6"/>
    <p:sldId id="260" r:id="rId7"/>
    <p:sldId id="261" r:id="rId8"/>
    <p:sldId id="262" r:id="rId9"/>
    <p:sldId id="265" r:id="rId10"/>
    <p:sldId id="266" r:id="rId11"/>
    <p:sldId id="267" r:id="rId12"/>
    <p:sldId id="268" r:id="rId13"/>
    <p:sldId id="269" r:id="rId14"/>
    <p:sldId id="270" r:id="rId15"/>
    <p:sldId id="275" r:id="rId16"/>
    <p:sldId id="271" r:id="rId17"/>
    <p:sldId id="272" r:id="rId18"/>
    <p:sldId id="273"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342919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19F262-11B2-4491-9F9D-F2C514187074}" type="datetimeFigureOut">
              <a:rPr lang="en-IN" smtClean="0"/>
              <a:t>19-03-2025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71235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436429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205278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863778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2860293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296421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2320878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1618862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612349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19F262-11B2-4491-9F9D-F2C514187074}" type="datetimeFigureOut">
              <a:rPr lang="en-IN" smtClean="0"/>
              <a:t>19-03-2025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290032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19F262-11B2-4491-9F9D-F2C514187074}" type="datetimeFigureOut">
              <a:rPr lang="en-IN" smtClean="0"/>
              <a:t>19-03-2025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371522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19F262-11B2-4491-9F9D-F2C514187074}" type="datetimeFigureOut">
              <a:rPr lang="en-IN" smtClean="0"/>
              <a:t>19-03-2025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899398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19F262-11B2-4491-9F9D-F2C514187074}" type="datetimeFigureOut">
              <a:rPr lang="en-IN" smtClean="0"/>
              <a:t>19-03-2025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358491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19F262-11B2-4491-9F9D-F2C514187074}" type="datetimeFigureOut">
              <a:rPr lang="en-IN" smtClean="0"/>
              <a:t>19-03-2025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2458517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19F262-11B2-4491-9F9D-F2C514187074}" type="datetimeFigureOut">
              <a:rPr lang="en-IN" smtClean="0"/>
              <a:t>19-03-2025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1730911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19F262-11B2-4491-9F9D-F2C514187074}" type="datetimeFigureOut">
              <a:rPr lang="en-IN" smtClean="0"/>
              <a:t>19-03-2025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D3ABCF-8F8E-4D90-AAB6-4A86C6F49F0C}" type="slidenum">
              <a:rPr lang="en-IN" smtClean="0"/>
              <a:t>‹#›</a:t>
            </a:fld>
            <a:endParaRPr lang="en-IN"/>
          </a:p>
        </p:txBody>
      </p:sp>
    </p:spTree>
    <p:extLst>
      <p:ext uri="{BB962C8B-B14F-4D97-AF65-F5344CB8AC3E}">
        <p14:creationId xmlns:p14="http://schemas.microsoft.com/office/powerpoint/2010/main" val="2502671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719F262-11B2-4491-9F9D-F2C514187074}" type="datetimeFigureOut">
              <a:rPr lang="en-IN" smtClean="0"/>
              <a:t>19-03-2025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D3ABCF-8F8E-4D90-AAB6-4A86C6F49F0C}" type="slidenum">
              <a:rPr lang="en-IN" smtClean="0"/>
              <a:t>‹#›</a:t>
            </a:fld>
            <a:endParaRPr lang="en-IN"/>
          </a:p>
        </p:txBody>
      </p:sp>
    </p:spTree>
    <p:extLst>
      <p:ext uri="{BB962C8B-B14F-4D97-AF65-F5344CB8AC3E}">
        <p14:creationId xmlns:p14="http://schemas.microsoft.com/office/powerpoint/2010/main" val="23076863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BE1C7-B4F4-7597-F0AD-0A91FC636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
            <a:ext cx="12192000" cy="6857571"/>
          </a:xfrm>
          <a:prstGeom prst="rect">
            <a:avLst/>
          </a:prstGeom>
        </p:spPr>
      </p:pic>
      <p:sp>
        <p:nvSpPr>
          <p:cNvPr id="4" name="Title 3">
            <a:extLst>
              <a:ext uri="{FF2B5EF4-FFF2-40B4-BE49-F238E27FC236}">
                <a16:creationId xmlns:a16="http://schemas.microsoft.com/office/drawing/2014/main" id="{9C7B60C7-5FF9-A33A-E726-E70277EA678C}"/>
              </a:ext>
            </a:extLst>
          </p:cNvPr>
          <p:cNvSpPr>
            <a:spLocks noGrp="1"/>
          </p:cNvSpPr>
          <p:nvPr>
            <p:ph type="title"/>
          </p:nvPr>
        </p:nvSpPr>
        <p:spPr>
          <a:xfrm>
            <a:off x="0" y="4332850"/>
            <a:ext cx="12192000" cy="1001272"/>
          </a:xfrm>
        </p:spPr>
        <p:txBody>
          <a:bodyPr>
            <a:normAutofit/>
          </a:bodyPr>
          <a:lstStyle/>
          <a:p>
            <a:pPr algn="ctr"/>
            <a:r>
              <a:rPr lang="en-IN" sz="4400" b="1" dirty="0">
                <a:solidFill>
                  <a:schemeClr val="tx1">
                    <a:lumMod val="95000"/>
                    <a:lumOff val="5000"/>
                  </a:schemeClr>
                </a:solidFill>
                <a:latin typeface="Algerian" panose="04020705040A02060702" pitchFamily="82" charset="0"/>
              </a:rPr>
              <a:t>High Cloud Airlines</a:t>
            </a:r>
            <a:endParaRPr lang="en-IN" sz="4400" dirty="0">
              <a:solidFill>
                <a:schemeClr val="tx1">
                  <a:lumMod val="95000"/>
                  <a:lumOff val="5000"/>
                </a:schemeClr>
              </a:solidFill>
            </a:endParaRPr>
          </a:p>
        </p:txBody>
      </p:sp>
      <p:sp>
        <p:nvSpPr>
          <p:cNvPr id="5" name="Text Placeholder 4">
            <a:extLst>
              <a:ext uri="{FF2B5EF4-FFF2-40B4-BE49-F238E27FC236}">
                <a16:creationId xmlns:a16="http://schemas.microsoft.com/office/drawing/2014/main" id="{85F35F5A-C264-68FE-600F-1221F4469CB8}"/>
              </a:ext>
            </a:extLst>
          </p:cNvPr>
          <p:cNvSpPr>
            <a:spLocks noGrp="1"/>
          </p:cNvSpPr>
          <p:nvPr>
            <p:ph type="body" idx="1"/>
          </p:nvPr>
        </p:nvSpPr>
        <p:spPr>
          <a:xfrm>
            <a:off x="0" y="5856513"/>
            <a:ext cx="12192000" cy="1001271"/>
          </a:xfrm>
        </p:spPr>
        <p:txBody>
          <a:bodyPr>
            <a:normAutofit/>
          </a:bodyPr>
          <a:lstStyle/>
          <a:p>
            <a:pPr algn="l"/>
            <a:r>
              <a:rPr lang="en-US" i="1" dirty="0">
                <a:solidFill>
                  <a:schemeClr val="bg1"/>
                </a:solidFill>
                <a:latin typeface="Arial" panose="020B0604020202020204" pitchFamily="34" charset="0"/>
                <a:cs typeface="Arial" panose="020B0604020202020204" pitchFamily="34" charset="0"/>
              </a:rPr>
              <a:t>Elevating journeys with innovation, efficiency, and </a:t>
            </a:r>
          </a:p>
          <a:p>
            <a:pPr algn="l"/>
            <a:r>
              <a:rPr lang="en-US" i="1" dirty="0">
                <a:solidFill>
                  <a:schemeClr val="bg1"/>
                </a:solidFill>
                <a:latin typeface="Arial" panose="020B0604020202020204" pitchFamily="34" charset="0"/>
                <a:cs typeface="Arial" panose="020B0604020202020204" pitchFamily="34" charset="0"/>
              </a:rPr>
              <a:t>unmatched care—where every flight takes you closer to the future</a:t>
            </a:r>
            <a:endParaRPr lang="en-IN" i="1" dirty="0">
              <a:solidFill>
                <a:schemeClr val="bg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769708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6677-91F1-46C3-8F55-F85E5FE302FE}"/>
              </a:ext>
            </a:extLst>
          </p:cNvPr>
          <p:cNvSpPr>
            <a:spLocks noGrp="1"/>
          </p:cNvSpPr>
          <p:nvPr>
            <p:ph type="title"/>
          </p:nvPr>
        </p:nvSpPr>
        <p:spPr>
          <a:xfrm>
            <a:off x="0" y="0"/>
            <a:ext cx="12192000" cy="794657"/>
          </a:xfrm>
          <a:solidFill>
            <a:schemeClr val="tx2">
              <a:lumMod val="50000"/>
              <a:lumOff val="50000"/>
            </a:schemeClr>
          </a:solidFill>
        </p:spPr>
        <p:txBody>
          <a:bodyPr/>
          <a:lstStyle/>
          <a:p>
            <a:r>
              <a:rPr lang="en-IN" b="1" spc="-300" dirty="0">
                <a:latin typeface="Algerian" panose="04020705040A02060702" pitchFamily="82" charset="0"/>
              </a:rPr>
              <a:t>POWER</a:t>
            </a:r>
            <a:r>
              <a:rPr lang="en-IN" b="1" spc="5" dirty="0">
                <a:latin typeface="Algerian" panose="04020705040A02060702" pitchFamily="82" charset="0"/>
              </a:rPr>
              <a:t> </a:t>
            </a:r>
            <a:r>
              <a:rPr lang="en-IN" b="1" spc="-565" dirty="0">
                <a:latin typeface="Algerian" panose="04020705040A02060702" pitchFamily="82" charset="0"/>
              </a:rPr>
              <a:t>BI</a:t>
            </a:r>
            <a:r>
              <a:rPr lang="en-IN" b="1" spc="-35" dirty="0">
                <a:latin typeface="Algerian" panose="04020705040A02060702" pitchFamily="82" charset="0"/>
              </a:rPr>
              <a:t> </a:t>
            </a:r>
            <a:r>
              <a:rPr lang="en-IN" b="1" spc="-145" dirty="0">
                <a:latin typeface="Algerian" panose="04020705040A02060702" pitchFamily="82" charset="0"/>
              </a:rPr>
              <a:t>DASHBOARD</a:t>
            </a:r>
            <a:endParaRPr lang="en-IN" b="1" dirty="0">
              <a:latin typeface="Algerian" panose="04020705040A02060702" pitchFamily="82" charset="0"/>
            </a:endParaRPr>
          </a:p>
        </p:txBody>
      </p:sp>
      <p:pic>
        <p:nvPicPr>
          <p:cNvPr id="4" name="Picture 3">
            <a:extLst>
              <a:ext uri="{FF2B5EF4-FFF2-40B4-BE49-F238E27FC236}">
                <a16:creationId xmlns:a16="http://schemas.microsoft.com/office/drawing/2014/main" id="{EB740EBF-980C-0333-8983-7C17213F2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4658"/>
            <a:ext cx="12192000" cy="6063342"/>
          </a:xfrm>
          <a:prstGeom prst="rect">
            <a:avLst/>
          </a:prstGeom>
        </p:spPr>
      </p:pic>
    </p:spTree>
    <p:extLst>
      <p:ext uri="{BB962C8B-B14F-4D97-AF65-F5344CB8AC3E}">
        <p14:creationId xmlns:p14="http://schemas.microsoft.com/office/powerpoint/2010/main" val="1387212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B273-02E8-25CF-5A06-489932CC8537}"/>
              </a:ext>
            </a:extLst>
          </p:cNvPr>
          <p:cNvSpPr>
            <a:spLocks noGrp="1"/>
          </p:cNvSpPr>
          <p:nvPr>
            <p:ph type="title"/>
          </p:nvPr>
        </p:nvSpPr>
        <p:spPr>
          <a:xfrm>
            <a:off x="0" y="1"/>
            <a:ext cx="12191999" cy="772886"/>
          </a:xfrm>
          <a:solidFill>
            <a:schemeClr val="tx2">
              <a:lumMod val="50000"/>
              <a:lumOff val="50000"/>
            </a:schemeClr>
          </a:solidFill>
        </p:spPr>
        <p:txBody>
          <a:bodyPr/>
          <a:lstStyle/>
          <a:p>
            <a:r>
              <a:rPr lang="en-IN" b="1" spc="-285" dirty="0">
                <a:latin typeface="Algerian" panose="04020705040A02060702" pitchFamily="82" charset="0"/>
              </a:rPr>
              <a:t>TABLEAU</a:t>
            </a:r>
            <a:r>
              <a:rPr lang="en-IN" b="1" spc="-50" dirty="0">
                <a:latin typeface="Algerian" panose="04020705040A02060702" pitchFamily="82" charset="0"/>
              </a:rPr>
              <a:t> </a:t>
            </a:r>
            <a:r>
              <a:rPr lang="en-IN" b="1" spc="-130" dirty="0">
                <a:latin typeface="Algerian" panose="04020705040A02060702" pitchFamily="82" charset="0"/>
              </a:rPr>
              <a:t>DASHBOARD</a:t>
            </a:r>
            <a:endParaRPr lang="en-IN" b="1" dirty="0">
              <a:latin typeface="Algerian" panose="04020705040A02060702" pitchFamily="82" charset="0"/>
            </a:endParaRPr>
          </a:p>
        </p:txBody>
      </p:sp>
      <p:pic>
        <p:nvPicPr>
          <p:cNvPr id="4" name="Picture 3">
            <a:extLst>
              <a:ext uri="{FF2B5EF4-FFF2-40B4-BE49-F238E27FC236}">
                <a16:creationId xmlns:a16="http://schemas.microsoft.com/office/drawing/2014/main" id="{0C756F38-278C-A0AD-3485-2119E5618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886"/>
            <a:ext cx="12192000" cy="6085113"/>
          </a:xfrm>
          <a:prstGeom prst="rect">
            <a:avLst/>
          </a:prstGeom>
        </p:spPr>
      </p:pic>
    </p:spTree>
    <p:extLst>
      <p:ext uri="{BB962C8B-B14F-4D97-AF65-F5344CB8AC3E}">
        <p14:creationId xmlns:p14="http://schemas.microsoft.com/office/powerpoint/2010/main" val="3792372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FCA0C-7BCD-7056-B9F5-CB00A4A30F81}"/>
              </a:ext>
            </a:extLst>
          </p:cNvPr>
          <p:cNvSpPr>
            <a:spLocks noGrp="1"/>
          </p:cNvSpPr>
          <p:nvPr>
            <p:ph type="title"/>
          </p:nvPr>
        </p:nvSpPr>
        <p:spPr>
          <a:xfrm>
            <a:off x="1484311" y="2427514"/>
            <a:ext cx="10018713" cy="1861457"/>
          </a:xfrm>
        </p:spPr>
        <p:txBody>
          <a:bodyPr/>
          <a:lstStyle/>
          <a:p>
            <a:r>
              <a:rPr lang="en-US" b="1" dirty="0">
                <a:solidFill>
                  <a:schemeClr val="accent1">
                    <a:lumMod val="75000"/>
                  </a:schemeClr>
                </a:solidFill>
                <a:latin typeface="Algerian" panose="04020705040A02060702" pitchFamily="82" charset="0"/>
              </a:rPr>
              <a:t>SQL QUERIES</a:t>
            </a:r>
            <a:endParaRPr lang="en-IN" b="1" dirty="0">
              <a:solidFill>
                <a:schemeClr val="accent1">
                  <a:lumMod val="75000"/>
                </a:schemeClr>
              </a:solidFill>
              <a:latin typeface="Algerian" panose="04020705040A02060702" pitchFamily="82" charset="0"/>
            </a:endParaRPr>
          </a:p>
        </p:txBody>
      </p:sp>
    </p:spTree>
    <p:extLst>
      <p:ext uri="{BB962C8B-B14F-4D97-AF65-F5344CB8AC3E}">
        <p14:creationId xmlns:p14="http://schemas.microsoft.com/office/powerpoint/2010/main" val="1565680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4EA703-9A20-05FC-005A-0F1F3FC7E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66" y="274082"/>
            <a:ext cx="5391108" cy="2371102"/>
          </a:xfrm>
          <a:prstGeom prst="rect">
            <a:avLst/>
          </a:prstGeom>
        </p:spPr>
      </p:pic>
      <p:pic>
        <p:nvPicPr>
          <p:cNvPr id="10" name="Picture 9">
            <a:extLst>
              <a:ext uri="{FF2B5EF4-FFF2-40B4-BE49-F238E27FC236}">
                <a16:creationId xmlns:a16="http://schemas.microsoft.com/office/drawing/2014/main" id="{A37DD37E-9024-E1C3-4499-61109F410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66" y="3191537"/>
            <a:ext cx="5900057" cy="3435196"/>
          </a:xfrm>
          <a:prstGeom prst="rect">
            <a:avLst/>
          </a:prstGeom>
        </p:spPr>
      </p:pic>
      <p:pic>
        <p:nvPicPr>
          <p:cNvPr id="12" name="Picture 11">
            <a:extLst>
              <a:ext uri="{FF2B5EF4-FFF2-40B4-BE49-F238E27FC236}">
                <a16:creationId xmlns:a16="http://schemas.microsoft.com/office/drawing/2014/main" id="{32CFF365-B363-1C36-EA29-41A24AD45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6291" y="213760"/>
            <a:ext cx="6291943" cy="1885070"/>
          </a:xfrm>
          <a:prstGeom prst="rect">
            <a:avLst/>
          </a:prstGeom>
        </p:spPr>
      </p:pic>
      <p:pic>
        <p:nvPicPr>
          <p:cNvPr id="14" name="Picture 13">
            <a:extLst>
              <a:ext uri="{FF2B5EF4-FFF2-40B4-BE49-F238E27FC236}">
                <a16:creationId xmlns:a16="http://schemas.microsoft.com/office/drawing/2014/main" id="{223D34F5-2015-26CC-107F-B9AE266286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943" y="2513608"/>
            <a:ext cx="5706291" cy="3577703"/>
          </a:xfrm>
          <a:prstGeom prst="rect">
            <a:avLst/>
          </a:prstGeom>
        </p:spPr>
      </p:pic>
    </p:spTree>
    <p:extLst>
      <p:ext uri="{BB962C8B-B14F-4D97-AF65-F5344CB8AC3E}">
        <p14:creationId xmlns:p14="http://schemas.microsoft.com/office/powerpoint/2010/main" val="3369813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AC96EE-33E6-FD64-EE21-70E67232C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3699802"/>
            <a:ext cx="9594166" cy="2912013"/>
          </a:xfrm>
          <a:prstGeom prst="rect">
            <a:avLst/>
          </a:prstGeom>
        </p:spPr>
      </p:pic>
      <p:pic>
        <p:nvPicPr>
          <p:cNvPr id="6" name="Picture 5">
            <a:extLst>
              <a:ext uri="{FF2B5EF4-FFF2-40B4-BE49-F238E27FC236}">
                <a16:creationId xmlns:a16="http://schemas.microsoft.com/office/drawing/2014/main" id="{5868024B-D077-1437-2843-73F33273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2" y="126777"/>
            <a:ext cx="5120640" cy="3193366"/>
          </a:xfrm>
          <a:prstGeom prst="rect">
            <a:avLst/>
          </a:prstGeom>
        </p:spPr>
      </p:pic>
      <p:pic>
        <p:nvPicPr>
          <p:cNvPr id="8" name="Picture 7">
            <a:extLst>
              <a:ext uri="{FF2B5EF4-FFF2-40B4-BE49-F238E27FC236}">
                <a16:creationId xmlns:a16="http://schemas.microsoft.com/office/drawing/2014/main" id="{3E0A5117-039A-0132-DA2F-DAA315A4B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889" y="126777"/>
            <a:ext cx="6105379" cy="3193366"/>
          </a:xfrm>
          <a:prstGeom prst="rect">
            <a:avLst/>
          </a:prstGeom>
        </p:spPr>
      </p:pic>
    </p:spTree>
    <p:extLst>
      <p:ext uri="{BB962C8B-B14F-4D97-AF65-F5344CB8AC3E}">
        <p14:creationId xmlns:p14="http://schemas.microsoft.com/office/powerpoint/2010/main" val="851277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4F73A-3BC3-3298-3373-E90FCBEFB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138" y="126610"/>
            <a:ext cx="9369084" cy="2968282"/>
          </a:xfrm>
          <a:prstGeom prst="rect">
            <a:avLst/>
          </a:prstGeom>
        </p:spPr>
      </p:pic>
      <p:pic>
        <p:nvPicPr>
          <p:cNvPr id="5" name="Picture 4">
            <a:extLst>
              <a:ext uri="{FF2B5EF4-FFF2-40B4-BE49-F238E27FC236}">
                <a16:creationId xmlns:a16="http://schemas.microsoft.com/office/drawing/2014/main" id="{1CAE2E20-CC22-8E7C-CE22-2DE5C4F25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138" y="3429001"/>
            <a:ext cx="9608234" cy="3284808"/>
          </a:xfrm>
          <a:prstGeom prst="rect">
            <a:avLst/>
          </a:prstGeom>
        </p:spPr>
      </p:pic>
    </p:spTree>
    <p:extLst>
      <p:ext uri="{BB962C8B-B14F-4D97-AF65-F5344CB8AC3E}">
        <p14:creationId xmlns:p14="http://schemas.microsoft.com/office/powerpoint/2010/main" val="4041434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41F6C-7351-85CE-15F4-A73EE59B3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 y="145953"/>
            <a:ext cx="6368143" cy="3137094"/>
          </a:xfrm>
          <a:prstGeom prst="rect">
            <a:avLst/>
          </a:prstGeom>
        </p:spPr>
      </p:pic>
      <p:pic>
        <p:nvPicPr>
          <p:cNvPr id="6" name="Picture 5">
            <a:extLst>
              <a:ext uri="{FF2B5EF4-FFF2-40B4-BE49-F238E27FC236}">
                <a16:creationId xmlns:a16="http://schemas.microsoft.com/office/drawing/2014/main" id="{0F093936-1374-B951-8492-009141EF7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 y="3429000"/>
            <a:ext cx="6368143" cy="3283047"/>
          </a:xfrm>
          <a:prstGeom prst="rect">
            <a:avLst/>
          </a:prstGeom>
        </p:spPr>
      </p:pic>
      <p:pic>
        <p:nvPicPr>
          <p:cNvPr id="8" name="Picture 7">
            <a:extLst>
              <a:ext uri="{FF2B5EF4-FFF2-40B4-BE49-F238E27FC236}">
                <a16:creationId xmlns:a16="http://schemas.microsoft.com/office/drawing/2014/main" id="{76ABC963-40F2-F2A5-4AF9-E4A515EEB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693" y="807132"/>
            <a:ext cx="5059679" cy="4951829"/>
          </a:xfrm>
          <a:prstGeom prst="rect">
            <a:avLst/>
          </a:prstGeom>
        </p:spPr>
      </p:pic>
    </p:spTree>
    <p:extLst>
      <p:ext uri="{BB962C8B-B14F-4D97-AF65-F5344CB8AC3E}">
        <p14:creationId xmlns:p14="http://schemas.microsoft.com/office/powerpoint/2010/main" val="2156405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CD2B2-227C-6653-E51C-9C8128854167}"/>
              </a:ext>
            </a:extLst>
          </p:cNvPr>
          <p:cNvSpPr>
            <a:spLocks noGrp="1"/>
          </p:cNvSpPr>
          <p:nvPr>
            <p:ph type="title"/>
          </p:nvPr>
        </p:nvSpPr>
        <p:spPr>
          <a:xfrm>
            <a:off x="0" y="0"/>
            <a:ext cx="12191999" cy="1317171"/>
          </a:xfrm>
        </p:spPr>
        <p:txBody>
          <a:bodyPr/>
          <a:lstStyle/>
          <a:p>
            <a:r>
              <a:rPr lang="en-IN" b="1" spc="-155" dirty="0">
                <a:solidFill>
                  <a:schemeClr val="accent1">
                    <a:lumMod val="75000"/>
                  </a:schemeClr>
                </a:solidFill>
                <a:latin typeface="Algerian" panose="04020705040A02060702" pitchFamily="82" charset="0"/>
              </a:rPr>
              <a:t>RECOMMENDATIONS</a:t>
            </a:r>
            <a:endParaRPr lang="en-IN" b="1" dirty="0">
              <a:solidFill>
                <a:schemeClr val="accent1">
                  <a:lumMod val="75000"/>
                </a:schemeClr>
              </a:solidFill>
              <a:latin typeface="Algerian" panose="04020705040A02060702" pitchFamily="82" charset="0"/>
            </a:endParaRPr>
          </a:p>
        </p:txBody>
      </p:sp>
      <p:sp>
        <p:nvSpPr>
          <p:cNvPr id="4" name="Content Placeholder 3">
            <a:extLst>
              <a:ext uri="{FF2B5EF4-FFF2-40B4-BE49-F238E27FC236}">
                <a16:creationId xmlns:a16="http://schemas.microsoft.com/office/drawing/2014/main" id="{BD4BD816-9141-1039-057A-ACAE1C61AC0D}"/>
              </a:ext>
            </a:extLst>
          </p:cNvPr>
          <p:cNvSpPr>
            <a:spLocks noGrp="1"/>
          </p:cNvSpPr>
          <p:nvPr>
            <p:ph idx="1"/>
          </p:nvPr>
        </p:nvSpPr>
        <p:spPr>
          <a:xfrm>
            <a:off x="1484310" y="1317172"/>
            <a:ext cx="10018713" cy="4539342"/>
          </a:xfrm>
        </p:spPr>
        <p:txBody>
          <a:bodyPr>
            <a:normAutofit/>
          </a:bodyPr>
          <a:lstStyle/>
          <a:p>
            <a:pPr marL="355600" marR="125095" indent="-343535">
              <a:lnSpc>
                <a:spcPct val="100800"/>
              </a:lnSpc>
              <a:spcBef>
                <a:spcPts val="85"/>
              </a:spcBef>
              <a:tabLst>
                <a:tab pos="355600" algn="l"/>
              </a:tabLst>
            </a:pPr>
            <a:r>
              <a:rPr lang="en-US" sz="1800" b="1" spc="50" dirty="0">
                <a:latin typeface="Arial" panose="020B0604020202020204" pitchFamily="34" charset="0"/>
                <a:cs typeface="Arial" panose="020B0604020202020204" pitchFamily="34" charset="0"/>
              </a:rPr>
              <a:t>Optimize</a:t>
            </a:r>
            <a:r>
              <a:rPr lang="en-US" sz="1800" b="1" spc="-1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Flight</a:t>
            </a:r>
            <a:r>
              <a:rPr lang="en-US" sz="1800" b="1" spc="35"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Routes</a:t>
            </a:r>
            <a:r>
              <a:rPr lang="en-US" sz="1800" dirty="0">
                <a:latin typeface="Arial" panose="020B0604020202020204" pitchFamily="34" charset="0"/>
                <a:cs typeface="Arial" panose="020B0604020202020204" pitchFamily="34" charset="0"/>
              </a:rPr>
              <a:t>:</a:t>
            </a:r>
            <a:r>
              <a:rPr lang="en-US" sz="1800" spc="70" dirty="0">
                <a:latin typeface="Arial" panose="020B0604020202020204" pitchFamily="34" charset="0"/>
                <a:cs typeface="Arial" panose="020B0604020202020204" pitchFamily="34" charset="0"/>
              </a:rPr>
              <a:t> </a:t>
            </a:r>
            <a:r>
              <a:rPr lang="en-US" sz="1800" spc="-85" dirty="0">
                <a:latin typeface="Arial" panose="020B0604020202020204" pitchFamily="34" charset="0"/>
                <a:cs typeface="Arial" panose="020B0604020202020204" pitchFamily="34" charset="0"/>
              </a:rPr>
              <a:t>Utilize</a:t>
            </a:r>
            <a:r>
              <a:rPr lang="en-US" sz="1800" dirty="0">
                <a:latin typeface="Arial" panose="020B0604020202020204" pitchFamily="34" charset="0"/>
                <a:cs typeface="Arial" panose="020B0604020202020204" pitchFamily="34" charset="0"/>
              </a:rPr>
              <a:t> insights</a:t>
            </a:r>
            <a:r>
              <a:rPr lang="en-US" sz="1800" spc="1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from</a:t>
            </a:r>
            <a:r>
              <a:rPr lang="en-US" sz="1800" spc="80" dirty="0">
                <a:latin typeface="Arial" panose="020B0604020202020204" pitchFamily="34" charset="0"/>
                <a:cs typeface="Arial" panose="020B0604020202020204" pitchFamily="34" charset="0"/>
              </a:rPr>
              <a:t> </a:t>
            </a:r>
            <a:r>
              <a:rPr lang="en-US" sz="1800" spc="135" dirty="0">
                <a:latin typeface="Arial" panose="020B0604020202020204" pitchFamily="34" charset="0"/>
                <a:cs typeface="Arial" panose="020B0604020202020204" pitchFamily="34" charset="0"/>
              </a:rPr>
              <a:t>up</a:t>
            </a:r>
            <a:r>
              <a:rPr lang="en-US" sz="1800" spc="2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routes</a:t>
            </a:r>
            <a:r>
              <a:rPr lang="en-US" sz="1800" spc="15" dirty="0">
                <a:latin typeface="Arial" panose="020B0604020202020204" pitchFamily="34" charset="0"/>
                <a:cs typeface="Arial" panose="020B0604020202020204" pitchFamily="34" charset="0"/>
              </a:rPr>
              <a:t> </a:t>
            </a:r>
            <a:r>
              <a:rPr lang="en-US" sz="1800" spc="195" dirty="0">
                <a:latin typeface="Arial" panose="020B0604020202020204" pitchFamily="34" charset="0"/>
                <a:cs typeface="Arial" panose="020B0604020202020204" pitchFamily="34" charset="0"/>
              </a:rPr>
              <a:t>and</a:t>
            </a:r>
            <a:r>
              <a:rPr lang="en-US" sz="1800" spc="10" dirty="0">
                <a:latin typeface="Arial" panose="020B0604020202020204" pitchFamily="34" charset="0"/>
                <a:cs typeface="Arial" panose="020B0604020202020204" pitchFamily="34" charset="0"/>
              </a:rPr>
              <a:t> </a:t>
            </a:r>
            <a:r>
              <a:rPr lang="en-US" sz="1800" spc="-20" dirty="0">
                <a:latin typeface="Arial" panose="020B0604020202020204" pitchFamily="34" charset="0"/>
                <a:cs typeface="Arial" panose="020B0604020202020204" pitchFamily="34" charset="0"/>
              </a:rPr>
              <a:t>flights</a:t>
            </a:r>
            <a:r>
              <a:rPr lang="en-US" sz="1800" spc="1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a:t>
            </a:r>
            <a:r>
              <a:rPr lang="en-US" sz="1800" spc="-15" dirty="0">
                <a:latin typeface="Arial" panose="020B0604020202020204" pitchFamily="34" charset="0"/>
                <a:cs typeface="Arial" panose="020B0604020202020204" pitchFamily="34" charset="0"/>
              </a:rPr>
              <a:t> </a:t>
            </a:r>
            <a:r>
              <a:rPr lang="en-US" sz="1800" spc="40" dirty="0">
                <a:latin typeface="Arial" panose="020B0604020202020204" pitchFamily="34" charset="0"/>
                <a:cs typeface="Arial" panose="020B0604020202020204" pitchFamily="34" charset="0"/>
              </a:rPr>
              <a:t>Optimize </a:t>
            </a:r>
            <a:r>
              <a:rPr lang="en-US" sz="1800" spc="105" dirty="0">
                <a:latin typeface="Arial" panose="020B0604020202020204" pitchFamily="34" charset="0"/>
                <a:cs typeface="Arial" panose="020B0604020202020204" pitchFamily="34" charset="0"/>
              </a:rPr>
              <a:t>schedule</a:t>
            </a:r>
            <a:r>
              <a:rPr lang="en-US" sz="1800" spc="15" dirty="0">
                <a:latin typeface="Arial" panose="020B0604020202020204" pitchFamily="34" charset="0"/>
                <a:cs typeface="Arial" panose="020B0604020202020204" pitchFamily="34" charset="0"/>
              </a:rPr>
              <a:t> </a:t>
            </a:r>
            <a:r>
              <a:rPr lang="en-US" sz="1800" spc="195" dirty="0">
                <a:latin typeface="Arial" panose="020B0604020202020204" pitchFamily="34" charset="0"/>
                <a:cs typeface="Arial" panose="020B0604020202020204" pitchFamily="34" charset="0"/>
              </a:rPr>
              <a:t>and</a:t>
            </a:r>
            <a:r>
              <a:rPr lang="en-US" sz="1800" spc="-40" dirty="0">
                <a:latin typeface="Arial" panose="020B0604020202020204" pitchFamily="34" charset="0"/>
                <a:cs typeface="Arial" panose="020B0604020202020204" pitchFamily="34" charset="0"/>
              </a:rPr>
              <a:t> </a:t>
            </a:r>
            <a:r>
              <a:rPr lang="en-US" sz="1800" spc="65" dirty="0">
                <a:latin typeface="Arial" panose="020B0604020202020204" pitchFamily="34" charset="0"/>
                <a:cs typeface="Arial" panose="020B0604020202020204" pitchFamily="34" charset="0"/>
              </a:rPr>
              <a:t>resource</a:t>
            </a:r>
            <a:r>
              <a:rPr lang="en-US" sz="1800" spc="-5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allocation. Optimize weekend flights to increase load factor.</a:t>
            </a:r>
          </a:p>
          <a:p>
            <a:pPr marL="355600" marR="5080" indent="-343535">
              <a:lnSpc>
                <a:spcPct val="100899"/>
              </a:lnSpc>
              <a:spcBef>
                <a:spcPts val="969"/>
              </a:spcBef>
              <a:tabLst>
                <a:tab pos="419100" algn="l"/>
              </a:tabLst>
            </a:pPr>
            <a:r>
              <a:rPr lang="en-US" sz="1800" b="1" spc="145" dirty="0">
                <a:latin typeface="Arial" panose="020B0604020202020204" pitchFamily="34" charset="0"/>
                <a:cs typeface="Arial" panose="020B0604020202020204" pitchFamily="34" charset="0"/>
              </a:rPr>
              <a:t>Enhance</a:t>
            </a:r>
            <a:r>
              <a:rPr lang="en-US" sz="1800" b="1" spc="30" dirty="0">
                <a:latin typeface="Arial" panose="020B0604020202020204" pitchFamily="34" charset="0"/>
                <a:cs typeface="Arial" panose="020B0604020202020204" pitchFamily="34" charset="0"/>
              </a:rPr>
              <a:t> </a:t>
            </a:r>
            <a:r>
              <a:rPr lang="en-US" sz="1800" b="1" spc="150" dirty="0">
                <a:latin typeface="Arial" panose="020B0604020202020204" pitchFamily="34" charset="0"/>
                <a:cs typeface="Arial" panose="020B0604020202020204" pitchFamily="34" charset="0"/>
              </a:rPr>
              <a:t>Load</a:t>
            </a:r>
            <a:r>
              <a:rPr lang="en-US" sz="1800" b="1" spc="5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Factor</a:t>
            </a:r>
            <a:r>
              <a:rPr lang="en-US" sz="1800" dirty="0">
                <a:latin typeface="Arial" panose="020B0604020202020204" pitchFamily="34" charset="0"/>
                <a:cs typeface="Arial" panose="020B0604020202020204" pitchFamily="34" charset="0"/>
              </a:rPr>
              <a:t>:</a:t>
            </a:r>
            <a:r>
              <a:rPr lang="en-US" sz="1800" spc="30" dirty="0">
                <a:latin typeface="Arial" panose="020B0604020202020204" pitchFamily="34" charset="0"/>
                <a:cs typeface="Arial" panose="020B0604020202020204" pitchFamily="34" charset="0"/>
              </a:rPr>
              <a:t> </a:t>
            </a:r>
            <a:r>
              <a:rPr lang="en-US" sz="1800" spc="120" dirty="0">
                <a:latin typeface="Arial" panose="020B0604020202020204" pitchFamily="34" charset="0"/>
                <a:cs typeface="Arial" panose="020B0604020202020204" pitchFamily="34" charset="0"/>
              </a:rPr>
              <a:t>Leverage</a:t>
            </a:r>
            <a:r>
              <a:rPr lang="en-US" sz="1800" spc="30" dirty="0">
                <a:latin typeface="Arial" panose="020B0604020202020204" pitchFamily="34" charset="0"/>
                <a:cs typeface="Arial" panose="020B0604020202020204" pitchFamily="34" charset="0"/>
              </a:rPr>
              <a:t> </a:t>
            </a:r>
            <a:r>
              <a:rPr lang="en-US" sz="1800" spc="130" dirty="0">
                <a:latin typeface="Arial" panose="020B0604020202020204" pitchFamily="34" charset="0"/>
                <a:cs typeface="Arial" panose="020B0604020202020204" pitchFamily="34" charset="0"/>
              </a:rPr>
              <a:t>load</a:t>
            </a:r>
            <a:r>
              <a:rPr lang="en-US" sz="1800" spc="50" dirty="0">
                <a:latin typeface="Arial" panose="020B0604020202020204" pitchFamily="34" charset="0"/>
                <a:cs typeface="Arial" panose="020B0604020202020204" pitchFamily="34" charset="0"/>
              </a:rPr>
              <a:t> </a:t>
            </a:r>
            <a:r>
              <a:rPr lang="en-US" sz="1800" spc="55" dirty="0">
                <a:latin typeface="Arial" panose="020B0604020202020204" pitchFamily="34" charset="0"/>
                <a:cs typeface="Arial" panose="020B0604020202020204" pitchFamily="34" charset="0"/>
              </a:rPr>
              <a:t>factor</a:t>
            </a:r>
            <a:r>
              <a:rPr lang="en-US" sz="1800" spc="7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analysis</a:t>
            </a:r>
            <a:r>
              <a:rPr lang="en-US" sz="1800" spc="6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a:t>
            </a:r>
            <a:r>
              <a:rPr lang="en-US" sz="1800" spc="11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identify</a:t>
            </a:r>
            <a:r>
              <a:rPr lang="en-US" sz="1800" spc="1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trends</a:t>
            </a:r>
            <a:r>
              <a:rPr lang="en-US" sz="1800" spc="55" dirty="0">
                <a:latin typeface="Arial" panose="020B0604020202020204" pitchFamily="34" charset="0"/>
                <a:cs typeface="Arial" panose="020B0604020202020204" pitchFamily="34" charset="0"/>
              </a:rPr>
              <a:t> </a:t>
            </a:r>
            <a:r>
              <a:rPr lang="en-US" sz="1800" spc="170" dirty="0">
                <a:latin typeface="Arial" panose="020B0604020202020204" pitchFamily="34" charset="0"/>
                <a:cs typeface="Arial" panose="020B0604020202020204" pitchFamily="34" charset="0"/>
              </a:rPr>
              <a:t>and </a:t>
            </a:r>
            <a:r>
              <a:rPr lang="en-US" sz="1800" spc="60" dirty="0">
                <a:latin typeface="Arial" panose="020B0604020202020204" pitchFamily="34" charset="0"/>
                <a:cs typeface="Arial" panose="020B0604020202020204" pitchFamily="34" charset="0"/>
              </a:rPr>
              <a:t>implement</a:t>
            </a:r>
            <a:r>
              <a:rPr lang="en-US" sz="1800" spc="5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strategies</a:t>
            </a:r>
            <a:r>
              <a:rPr lang="en-US" sz="1800" spc="4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for</a:t>
            </a:r>
            <a:r>
              <a:rPr lang="en-US" sz="1800" spc="-30" dirty="0">
                <a:latin typeface="Arial" panose="020B0604020202020204" pitchFamily="34" charset="0"/>
                <a:cs typeface="Arial" panose="020B0604020202020204" pitchFamily="34" charset="0"/>
              </a:rPr>
              <a:t> </a:t>
            </a:r>
            <a:r>
              <a:rPr lang="en-US" sz="1800" spc="100" dirty="0">
                <a:latin typeface="Arial" panose="020B0604020202020204" pitchFamily="34" charset="0"/>
                <a:cs typeface="Arial" panose="020B0604020202020204" pitchFamily="34" charset="0"/>
              </a:rPr>
              <a:t>increased</a:t>
            </a:r>
            <a:r>
              <a:rPr lang="en-US" sz="1800" spc="30" dirty="0">
                <a:latin typeface="Arial" panose="020B0604020202020204" pitchFamily="34" charset="0"/>
                <a:cs typeface="Arial" panose="020B0604020202020204" pitchFamily="34" charset="0"/>
              </a:rPr>
              <a:t> </a:t>
            </a:r>
            <a:r>
              <a:rPr lang="en-US" sz="1800" spc="-10" dirty="0">
                <a:latin typeface="Arial" panose="020B0604020202020204" pitchFamily="34" charset="0"/>
                <a:cs typeface="Arial" panose="020B0604020202020204" pitchFamily="34" charset="0"/>
              </a:rPr>
              <a:t>efficiency</a:t>
            </a:r>
            <a:r>
              <a:rPr lang="en-US" sz="1800" dirty="0">
                <a:latin typeface="Arial" panose="020B0604020202020204" pitchFamily="34" charset="0"/>
                <a:cs typeface="Arial" panose="020B0604020202020204" pitchFamily="34" charset="0"/>
              </a:rPr>
              <a:t>. Increase flights on popular routes like Chicago to New York.</a:t>
            </a:r>
          </a:p>
          <a:p>
            <a:pPr marL="355600" marR="480059" indent="-343535">
              <a:lnSpc>
                <a:spcPct val="100899"/>
              </a:lnSpc>
              <a:spcBef>
                <a:spcPts val="975"/>
              </a:spcBef>
              <a:tabLst>
                <a:tab pos="419100" algn="l"/>
              </a:tabLst>
            </a:pPr>
            <a:r>
              <a:rPr lang="en-US" sz="1800" b="1" spc="60" dirty="0">
                <a:latin typeface="Arial" panose="020B0604020202020204" pitchFamily="34" charset="0"/>
                <a:cs typeface="Arial" panose="020B0604020202020204" pitchFamily="34" charset="0"/>
              </a:rPr>
              <a:t>Strategic</a:t>
            </a:r>
            <a:r>
              <a:rPr lang="en-US" sz="1800" b="1" spc="-15"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Carrier</a:t>
            </a:r>
            <a:r>
              <a:rPr lang="en-US" sz="1800" b="1" spc="2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Partnership</a:t>
            </a:r>
            <a:r>
              <a:rPr lang="en-US" sz="1800" dirty="0">
                <a:latin typeface="Arial" panose="020B0604020202020204" pitchFamily="34" charset="0"/>
                <a:cs typeface="Arial" panose="020B0604020202020204" pitchFamily="34" charset="0"/>
              </a:rPr>
              <a:t>:</a:t>
            </a:r>
            <a:r>
              <a:rPr lang="en-US" sz="1800" spc="-15" dirty="0">
                <a:latin typeface="Arial" panose="020B0604020202020204" pitchFamily="34" charset="0"/>
                <a:cs typeface="Arial" panose="020B0604020202020204" pitchFamily="34" charset="0"/>
              </a:rPr>
              <a:t> </a:t>
            </a:r>
            <a:r>
              <a:rPr lang="en-US" sz="1800" spc="95" dirty="0">
                <a:latin typeface="Arial" panose="020B0604020202020204" pitchFamily="34" charset="0"/>
                <a:cs typeface="Arial" panose="020B0604020202020204" pitchFamily="34" charset="0"/>
              </a:rPr>
              <a:t>Collaborate</a:t>
            </a:r>
            <a:r>
              <a:rPr lang="en-US" sz="1800" spc="-1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with</a:t>
            </a:r>
            <a:r>
              <a:rPr lang="en-US" sz="1800" spc="65" dirty="0">
                <a:latin typeface="Arial" panose="020B0604020202020204" pitchFamily="34" charset="0"/>
                <a:cs typeface="Arial" panose="020B0604020202020204" pitchFamily="34" charset="0"/>
              </a:rPr>
              <a:t> </a:t>
            </a:r>
            <a:r>
              <a:rPr lang="en-US" sz="1800" spc="80" dirty="0">
                <a:latin typeface="Arial" panose="020B0604020202020204" pitchFamily="34" charset="0"/>
                <a:cs typeface="Arial" panose="020B0604020202020204" pitchFamily="34" charset="0"/>
              </a:rPr>
              <a:t>top</a:t>
            </a:r>
            <a:r>
              <a:rPr lang="en-US" sz="1800" spc="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carriers</a:t>
            </a:r>
            <a:r>
              <a:rPr lang="en-US" sz="1800" spc="1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a:t>
            </a:r>
            <a:r>
              <a:rPr lang="en-US" sz="1800" spc="60" dirty="0">
                <a:latin typeface="Arial" panose="020B0604020202020204" pitchFamily="34" charset="0"/>
                <a:cs typeface="Arial" panose="020B0604020202020204" pitchFamily="34" charset="0"/>
              </a:rPr>
              <a:t> </a:t>
            </a:r>
            <a:r>
              <a:rPr lang="en-US" sz="1800" spc="-10" dirty="0">
                <a:latin typeface="Arial" panose="020B0604020202020204" pitchFamily="34" charset="0"/>
                <a:cs typeface="Arial" panose="020B0604020202020204" pitchFamily="34" charset="0"/>
              </a:rPr>
              <a:t>maximize </a:t>
            </a:r>
            <a:r>
              <a:rPr lang="en-US" sz="1800" spc="114" dirty="0">
                <a:latin typeface="Arial" panose="020B0604020202020204" pitchFamily="34" charset="0"/>
                <a:cs typeface="Arial" panose="020B0604020202020204" pitchFamily="34" charset="0"/>
              </a:rPr>
              <a:t>passenger</a:t>
            </a:r>
            <a:r>
              <a:rPr lang="en-US" sz="1800" spc="2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transportation</a:t>
            </a:r>
            <a:r>
              <a:rPr lang="en-US" sz="1800" spc="175" dirty="0">
                <a:latin typeface="Arial" panose="020B0604020202020204" pitchFamily="34" charset="0"/>
                <a:cs typeface="Arial" panose="020B0604020202020204" pitchFamily="34" charset="0"/>
              </a:rPr>
              <a:t> </a:t>
            </a:r>
            <a:r>
              <a:rPr lang="en-US" sz="1800" spc="195" dirty="0">
                <a:latin typeface="Arial" panose="020B0604020202020204" pitchFamily="34" charset="0"/>
                <a:cs typeface="Arial" panose="020B0604020202020204" pitchFamily="34" charset="0"/>
              </a:rPr>
              <a:t>and</a:t>
            </a:r>
            <a:r>
              <a:rPr lang="en-US" sz="1800" spc="100" dirty="0">
                <a:latin typeface="Arial" panose="020B0604020202020204" pitchFamily="34" charset="0"/>
                <a:cs typeface="Arial" panose="020B0604020202020204" pitchFamily="34" charset="0"/>
              </a:rPr>
              <a:t> </a:t>
            </a:r>
            <a:r>
              <a:rPr lang="en-US" sz="1800" spc="165" dirty="0">
                <a:latin typeface="Arial" panose="020B0604020202020204" pitchFamily="34" charset="0"/>
                <a:cs typeface="Arial" panose="020B0604020202020204" pitchFamily="34" charset="0"/>
              </a:rPr>
              <a:t>enhance</a:t>
            </a:r>
            <a:r>
              <a:rPr lang="en-US" sz="1800" spc="18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overall</a:t>
            </a:r>
            <a:r>
              <a:rPr lang="en-US" sz="1800" spc="6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performance. Focus marketing on underperforming routes.</a:t>
            </a:r>
          </a:p>
          <a:p>
            <a:pPr marL="355600" marR="456565" indent="-343535">
              <a:lnSpc>
                <a:spcPct val="100899"/>
              </a:lnSpc>
              <a:spcBef>
                <a:spcPts val="975"/>
              </a:spcBef>
              <a:tabLst>
                <a:tab pos="419100" algn="l"/>
              </a:tabLst>
            </a:pPr>
            <a:r>
              <a:rPr lang="en-US" sz="1800" b="1" spc="95" dirty="0">
                <a:latin typeface="Arial" panose="020B0604020202020204" pitchFamily="34" charset="0"/>
                <a:cs typeface="Arial" panose="020B0604020202020204" pitchFamily="34" charset="0"/>
              </a:rPr>
              <a:t>Resource</a:t>
            </a:r>
            <a:r>
              <a:rPr lang="en-US" sz="1800" b="1" dirty="0">
                <a:latin typeface="Arial" panose="020B0604020202020204" pitchFamily="34" charset="0"/>
                <a:cs typeface="Arial" panose="020B0604020202020204" pitchFamily="34" charset="0"/>
              </a:rPr>
              <a:t> </a:t>
            </a:r>
            <a:r>
              <a:rPr lang="en-US" sz="1800" b="1" spc="45" dirty="0">
                <a:latin typeface="Arial" panose="020B0604020202020204" pitchFamily="34" charset="0"/>
                <a:cs typeface="Arial" panose="020B0604020202020204" pitchFamily="34" charset="0"/>
              </a:rPr>
              <a:t>Allocation</a:t>
            </a:r>
            <a:r>
              <a:rPr lang="en-US" sz="1800" spc="45" dirty="0">
                <a:latin typeface="Arial" panose="020B0604020202020204" pitchFamily="34" charset="0"/>
                <a:cs typeface="Arial" panose="020B0604020202020204" pitchFamily="34" charset="0"/>
              </a:rPr>
              <a:t>:</a:t>
            </a:r>
            <a:r>
              <a:rPr lang="en-US" sz="1800" spc="80" dirty="0">
                <a:latin typeface="Arial" panose="020B0604020202020204" pitchFamily="34" charset="0"/>
                <a:cs typeface="Arial" panose="020B0604020202020204" pitchFamily="34" charset="0"/>
              </a:rPr>
              <a:t> </a:t>
            </a:r>
            <a:r>
              <a:rPr lang="en-US" sz="1800" spc="85" dirty="0">
                <a:latin typeface="Arial" panose="020B0604020202020204" pitchFamily="34" charset="0"/>
                <a:cs typeface="Arial" panose="020B0604020202020204" pitchFamily="34" charset="0"/>
              </a:rPr>
              <a:t>Allocate</a:t>
            </a:r>
            <a:r>
              <a:rPr lang="en-US" sz="1800" dirty="0">
                <a:latin typeface="Arial" panose="020B0604020202020204" pitchFamily="34" charset="0"/>
                <a:cs typeface="Arial" panose="020B0604020202020204" pitchFamily="34" charset="0"/>
              </a:rPr>
              <a:t> </a:t>
            </a:r>
            <a:r>
              <a:rPr lang="en-US" sz="1800" spc="55" dirty="0">
                <a:latin typeface="Arial" panose="020B0604020202020204" pitchFamily="34" charset="0"/>
                <a:cs typeface="Arial" panose="020B0604020202020204" pitchFamily="34" charset="0"/>
              </a:rPr>
              <a:t>resources</a:t>
            </a:r>
            <a:r>
              <a:rPr lang="en-US" sz="1800" spc="2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strategically</a:t>
            </a:r>
            <a:r>
              <a:rPr lang="en-US" sz="1800" spc="65" dirty="0">
                <a:latin typeface="Arial" panose="020B0604020202020204" pitchFamily="34" charset="0"/>
                <a:cs typeface="Arial" panose="020B0604020202020204" pitchFamily="34" charset="0"/>
              </a:rPr>
              <a:t> </a:t>
            </a:r>
            <a:r>
              <a:rPr lang="en-US" sz="1800" spc="160" dirty="0">
                <a:latin typeface="Arial" panose="020B0604020202020204" pitchFamily="34" charset="0"/>
                <a:cs typeface="Arial" panose="020B0604020202020204" pitchFamily="34" charset="0"/>
              </a:rPr>
              <a:t>based</a:t>
            </a:r>
            <a:r>
              <a:rPr lang="en-US" sz="1800" spc="95" dirty="0">
                <a:latin typeface="Arial" panose="020B0604020202020204" pitchFamily="34" charset="0"/>
                <a:cs typeface="Arial" panose="020B0604020202020204" pitchFamily="34" charset="0"/>
              </a:rPr>
              <a:t> </a:t>
            </a:r>
            <a:r>
              <a:rPr lang="en-US" sz="1800" spc="130" dirty="0">
                <a:latin typeface="Arial" panose="020B0604020202020204" pitchFamily="34" charset="0"/>
                <a:cs typeface="Arial" panose="020B0604020202020204" pitchFamily="34" charset="0"/>
              </a:rPr>
              <a:t>on</a:t>
            </a:r>
            <a:r>
              <a:rPr lang="en-US" sz="1800" spc="85" dirty="0">
                <a:latin typeface="Arial" panose="020B0604020202020204" pitchFamily="34" charset="0"/>
                <a:cs typeface="Arial" panose="020B0604020202020204" pitchFamily="34" charset="0"/>
              </a:rPr>
              <a:t> </a:t>
            </a:r>
            <a:r>
              <a:rPr lang="en-US" sz="1800" spc="-10" dirty="0">
                <a:latin typeface="Arial" panose="020B0604020202020204" pitchFamily="34" charset="0"/>
                <a:cs typeface="Arial" panose="020B0604020202020204" pitchFamily="34" charset="0"/>
              </a:rPr>
              <a:t>flight </a:t>
            </a:r>
            <a:r>
              <a:rPr lang="en-US" sz="1800" spc="90" dirty="0">
                <a:latin typeface="Arial" panose="020B0604020202020204" pitchFamily="34" charset="0"/>
                <a:cs typeface="Arial" panose="020B0604020202020204" pitchFamily="34" charset="0"/>
              </a:rPr>
              <a:t>schedules</a:t>
            </a:r>
            <a:r>
              <a:rPr lang="en-US" sz="1800" spc="-25" dirty="0">
                <a:latin typeface="Arial" panose="020B0604020202020204" pitchFamily="34" charset="0"/>
                <a:cs typeface="Arial" panose="020B0604020202020204" pitchFamily="34" charset="0"/>
              </a:rPr>
              <a:t> </a:t>
            </a:r>
            <a:r>
              <a:rPr lang="en-US" sz="1800" spc="195" dirty="0">
                <a:latin typeface="Arial" panose="020B0604020202020204" pitchFamily="34" charset="0"/>
                <a:cs typeface="Arial" panose="020B0604020202020204" pitchFamily="34" charset="0"/>
              </a:rPr>
              <a:t>and</a:t>
            </a:r>
            <a:r>
              <a:rPr lang="en-US" sz="1800" spc="-25" dirty="0">
                <a:latin typeface="Arial" panose="020B0604020202020204" pitchFamily="34" charset="0"/>
                <a:cs typeface="Arial" panose="020B0604020202020204" pitchFamily="34" charset="0"/>
              </a:rPr>
              <a:t> </a:t>
            </a:r>
            <a:r>
              <a:rPr lang="en-US" sz="1800" spc="114" dirty="0">
                <a:latin typeface="Arial" panose="020B0604020202020204" pitchFamily="34" charset="0"/>
                <a:cs typeface="Arial" panose="020B0604020202020204" pitchFamily="34" charset="0"/>
              </a:rPr>
              <a:t>passenger</a:t>
            </a:r>
            <a:r>
              <a:rPr lang="en-US" sz="1800" spc="-90" dirty="0">
                <a:latin typeface="Arial" panose="020B0604020202020204" pitchFamily="34" charset="0"/>
                <a:cs typeface="Arial" panose="020B0604020202020204" pitchFamily="34" charset="0"/>
              </a:rPr>
              <a:t> </a:t>
            </a:r>
            <a:r>
              <a:rPr lang="en-US" sz="1800" spc="95" dirty="0">
                <a:latin typeface="Arial" panose="020B0604020202020204" pitchFamily="34" charset="0"/>
                <a:cs typeface="Arial" panose="020B0604020202020204" pitchFamily="34" charset="0"/>
              </a:rPr>
              <a:t>volume</a:t>
            </a:r>
            <a:r>
              <a:rPr lang="en-US" sz="1800" spc="35" dirty="0">
                <a:latin typeface="Arial" panose="020B0604020202020204" pitchFamily="34" charset="0"/>
                <a:cs typeface="Arial" panose="020B0604020202020204" pitchFamily="34" charset="0"/>
              </a:rPr>
              <a:t> </a:t>
            </a:r>
            <a:r>
              <a:rPr lang="en-US" sz="1800" spc="90" dirty="0">
                <a:latin typeface="Arial" panose="020B0604020202020204" pitchFamily="34" charset="0"/>
                <a:cs typeface="Arial" panose="020B0604020202020204" pitchFamily="34" charset="0"/>
              </a:rPr>
              <a:t>data.</a:t>
            </a:r>
            <a:r>
              <a:rPr lang="en-US" sz="1800" spc="-40" dirty="0">
                <a:latin typeface="Arial" panose="020B0604020202020204" pitchFamily="34" charset="0"/>
                <a:cs typeface="Arial" panose="020B0604020202020204" pitchFamily="34" charset="0"/>
              </a:rPr>
              <a:t> </a:t>
            </a:r>
            <a:r>
              <a:rPr lang="en-US" sz="1800" spc="-95" dirty="0">
                <a:latin typeface="Arial" panose="020B0604020202020204" pitchFamily="34" charset="0"/>
                <a:cs typeface="Arial" panose="020B0604020202020204" pitchFamily="34" charset="0"/>
              </a:rPr>
              <a:t>This</a:t>
            </a:r>
            <a:r>
              <a:rPr lang="en-US" sz="1800" spc="-25" dirty="0">
                <a:latin typeface="Arial" panose="020B0604020202020204" pitchFamily="34" charset="0"/>
                <a:cs typeface="Arial" panose="020B0604020202020204" pitchFamily="34" charset="0"/>
              </a:rPr>
              <a:t> </a:t>
            </a:r>
            <a:r>
              <a:rPr lang="en-US" sz="1800" spc="45" dirty="0">
                <a:latin typeface="Arial" panose="020B0604020202020204" pitchFamily="34" charset="0"/>
                <a:cs typeface="Arial" panose="020B0604020202020204" pitchFamily="34" charset="0"/>
              </a:rPr>
              <a:t>ensures</a:t>
            </a:r>
            <a:r>
              <a:rPr lang="en-US" sz="1800" spc="-1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efficient</a:t>
            </a:r>
            <a:r>
              <a:rPr lang="en-US" sz="1800" spc="-5" dirty="0">
                <a:latin typeface="Arial" panose="020B0604020202020204" pitchFamily="34" charset="0"/>
                <a:cs typeface="Arial" panose="020B0604020202020204" pitchFamily="34" charset="0"/>
              </a:rPr>
              <a:t> </a:t>
            </a:r>
            <a:r>
              <a:rPr lang="en-US" sz="1800" spc="70" dirty="0">
                <a:latin typeface="Arial" panose="020B0604020202020204" pitchFamily="34" charset="0"/>
                <a:cs typeface="Arial" panose="020B0604020202020204" pitchFamily="34" charset="0"/>
              </a:rPr>
              <a:t>operation </a:t>
            </a:r>
            <a:r>
              <a:rPr lang="en-US" sz="1800" spc="195" dirty="0">
                <a:latin typeface="Arial" panose="020B0604020202020204" pitchFamily="34" charset="0"/>
                <a:cs typeface="Arial" panose="020B0604020202020204" pitchFamily="34" charset="0"/>
              </a:rPr>
              <a:t>and</a:t>
            </a:r>
            <a:r>
              <a:rPr lang="en-US" sz="1800" spc="-3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minimizes</a:t>
            </a:r>
            <a:r>
              <a:rPr lang="en-US" sz="1800" spc="-2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wait</a:t>
            </a:r>
            <a:r>
              <a:rPr lang="en-US" sz="1800" spc="-1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times</a:t>
            </a:r>
            <a:r>
              <a:rPr lang="en-US" sz="1800" spc="-20" dirty="0">
                <a:latin typeface="Arial" panose="020B0604020202020204" pitchFamily="34" charset="0"/>
                <a:cs typeface="Arial" panose="020B0604020202020204" pitchFamily="34" charset="0"/>
              </a:rPr>
              <a:t> </a:t>
            </a:r>
            <a:r>
              <a:rPr lang="en-US" sz="1800" spc="100" dirty="0">
                <a:latin typeface="Arial" panose="020B0604020202020204" pitchFamily="34" charset="0"/>
                <a:cs typeface="Arial" panose="020B0604020202020204" pitchFamily="34" charset="0"/>
              </a:rPr>
              <a:t>at</a:t>
            </a:r>
            <a:r>
              <a:rPr lang="en-US" sz="1800" spc="-1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airports</a:t>
            </a:r>
            <a:r>
              <a:rPr lang="en-US" sz="1800" spc="-25"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with</a:t>
            </a:r>
            <a:r>
              <a:rPr lang="en-US" sz="1800" spc="25" dirty="0">
                <a:latin typeface="Arial" panose="020B0604020202020204" pitchFamily="34" charset="0"/>
                <a:cs typeface="Arial" panose="020B0604020202020204" pitchFamily="34" charset="0"/>
              </a:rPr>
              <a:t> </a:t>
            </a:r>
            <a:r>
              <a:rPr lang="en-US" sz="1800" spc="75" dirty="0">
                <a:latin typeface="Arial" panose="020B0604020202020204" pitchFamily="34" charset="0"/>
                <a:cs typeface="Arial" panose="020B0604020202020204" pitchFamily="34" charset="0"/>
              </a:rPr>
              <a:t>high</a:t>
            </a:r>
            <a:r>
              <a:rPr lang="en-US" sz="1800" spc="20" dirty="0">
                <a:latin typeface="Arial" panose="020B0604020202020204" pitchFamily="34" charset="0"/>
                <a:cs typeface="Arial" panose="020B0604020202020204" pitchFamily="34" charset="0"/>
              </a:rPr>
              <a:t> </a:t>
            </a:r>
            <a:r>
              <a:rPr lang="en-US" sz="1800" spc="105" dirty="0">
                <a:latin typeface="Arial" panose="020B0604020202020204" pitchFamily="34" charset="0"/>
                <a:cs typeface="Arial" panose="020B0604020202020204" pitchFamily="34" charset="0"/>
              </a:rPr>
              <a:t>passenger</a:t>
            </a:r>
            <a:r>
              <a:rPr lang="en-US" sz="1800" spc="-15" dirty="0">
                <a:latin typeface="Arial" panose="020B0604020202020204" pitchFamily="34" charset="0"/>
                <a:cs typeface="Arial" panose="020B0604020202020204" pitchFamily="34" charset="0"/>
              </a:rPr>
              <a:t> </a:t>
            </a:r>
            <a:r>
              <a:rPr lang="en-US" sz="1800" spc="-10" dirty="0">
                <a:latin typeface="Arial" panose="020B0604020202020204" pitchFamily="34" charset="0"/>
                <a:cs typeface="Arial" panose="020B0604020202020204" pitchFamily="34" charset="0"/>
              </a:rPr>
              <a:t>traffic</a:t>
            </a:r>
            <a:r>
              <a:rPr lang="en-US" sz="1800" spc="30" dirty="0">
                <a:latin typeface="Arial" panose="020B0604020202020204" pitchFamily="34" charset="0"/>
                <a:cs typeface="Arial" panose="020B0604020202020204" pitchFamily="34" charset="0"/>
              </a:rPr>
              <a:t> </a:t>
            </a:r>
            <a:r>
              <a:rPr lang="en-US" sz="1800" spc="-50" dirty="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708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C1B8-FD5C-C424-171D-40821A086487}"/>
              </a:ext>
            </a:extLst>
          </p:cNvPr>
          <p:cNvSpPr>
            <a:spLocks noGrp="1"/>
          </p:cNvSpPr>
          <p:nvPr>
            <p:ph type="title"/>
          </p:nvPr>
        </p:nvSpPr>
        <p:spPr>
          <a:xfrm>
            <a:off x="1484311" y="1"/>
            <a:ext cx="10018713" cy="979714"/>
          </a:xfrm>
        </p:spPr>
        <p:txBody>
          <a:bodyPr/>
          <a:lstStyle/>
          <a:p>
            <a:r>
              <a:rPr lang="en-IN" b="1" spc="-15" dirty="0">
                <a:solidFill>
                  <a:schemeClr val="accent1">
                    <a:lumMod val="75000"/>
                  </a:schemeClr>
                </a:solidFill>
                <a:latin typeface="Algerian" panose="04020705040A02060702" pitchFamily="82" charset="0"/>
              </a:rPr>
              <a:t>Conclusion</a:t>
            </a:r>
            <a:endParaRPr lang="en-IN" b="1" dirty="0">
              <a:solidFill>
                <a:schemeClr val="accent1">
                  <a:lumMod val="75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F73DE86-B2A3-1CE7-A012-AB99835499B5}"/>
              </a:ext>
            </a:extLst>
          </p:cNvPr>
          <p:cNvSpPr>
            <a:spLocks noGrp="1"/>
          </p:cNvSpPr>
          <p:nvPr>
            <p:ph idx="1"/>
          </p:nvPr>
        </p:nvSpPr>
        <p:spPr>
          <a:xfrm>
            <a:off x="1484310" y="1251857"/>
            <a:ext cx="10018713" cy="5203372"/>
          </a:xfrm>
        </p:spPr>
        <p:txBody>
          <a:bodyPr>
            <a:normAutofit/>
          </a:bodyPr>
          <a:lstStyle/>
          <a:p>
            <a:pPr marL="12065" marR="5080" indent="0">
              <a:lnSpc>
                <a:spcPct val="100099"/>
              </a:lnSpc>
              <a:spcBef>
                <a:spcPts val="100"/>
              </a:spcBef>
              <a:buNone/>
              <a:tabLst>
                <a:tab pos="355600" algn="l"/>
              </a:tabLst>
            </a:pPr>
            <a:r>
              <a:rPr lang="en-US" spc="65" dirty="0"/>
              <a:t>High</a:t>
            </a:r>
            <a:r>
              <a:rPr lang="en-US" spc="10" dirty="0"/>
              <a:t> </a:t>
            </a:r>
            <a:r>
              <a:rPr lang="en-US" spc="135" dirty="0"/>
              <a:t>Cloud</a:t>
            </a:r>
            <a:r>
              <a:rPr lang="en-US" spc="35" dirty="0"/>
              <a:t> </a:t>
            </a:r>
            <a:r>
              <a:rPr lang="en-US" spc="-20" dirty="0"/>
              <a:t>Airlines</a:t>
            </a:r>
            <a:r>
              <a:rPr lang="en-US" spc="-35" dirty="0"/>
              <a:t> </a:t>
            </a:r>
            <a:r>
              <a:rPr lang="en-US" spc="110" dirty="0"/>
              <a:t>empowers</a:t>
            </a:r>
            <a:r>
              <a:rPr lang="en-US" spc="-30" dirty="0"/>
              <a:t> </a:t>
            </a:r>
            <a:r>
              <a:rPr lang="en-US" spc="60" dirty="0"/>
              <a:t>the</a:t>
            </a:r>
            <a:r>
              <a:rPr lang="en-US" spc="20" dirty="0"/>
              <a:t> </a:t>
            </a:r>
            <a:r>
              <a:rPr lang="en-US" spc="60" dirty="0"/>
              <a:t>aviation</a:t>
            </a:r>
            <a:r>
              <a:rPr lang="en-US" spc="-60" dirty="0"/>
              <a:t> </a:t>
            </a:r>
            <a:r>
              <a:rPr lang="en-US" dirty="0"/>
              <a:t>industry</a:t>
            </a:r>
            <a:r>
              <a:rPr lang="en-US" spc="-70" dirty="0"/>
              <a:t> </a:t>
            </a:r>
            <a:r>
              <a:rPr lang="en-US" dirty="0"/>
              <a:t>with</a:t>
            </a:r>
            <a:r>
              <a:rPr lang="en-US" spc="15" dirty="0"/>
              <a:t> </a:t>
            </a:r>
            <a:r>
              <a:rPr lang="en-US" spc="100" dirty="0"/>
              <a:t>actionable</a:t>
            </a:r>
            <a:r>
              <a:rPr lang="en-US" spc="20" dirty="0"/>
              <a:t> </a:t>
            </a:r>
            <a:r>
              <a:rPr lang="en-US" spc="-10" dirty="0"/>
              <a:t>insights, </a:t>
            </a:r>
            <a:r>
              <a:rPr lang="en-US" dirty="0"/>
              <a:t>foresting</a:t>
            </a:r>
            <a:r>
              <a:rPr lang="en-US" spc="50" dirty="0"/>
              <a:t> </a:t>
            </a:r>
            <a:r>
              <a:rPr lang="en-US" dirty="0"/>
              <a:t>efficiency,</a:t>
            </a:r>
            <a:r>
              <a:rPr lang="en-US" spc="100" dirty="0"/>
              <a:t> </a:t>
            </a:r>
            <a:r>
              <a:rPr lang="en-US" spc="195" dirty="0"/>
              <a:t>and</a:t>
            </a:r>
            <a:r>
              <a:rPr lang="en-US" spc="30" dirty="0"/>
              <a:t> </a:t>
            </a:r>
            <a:r>
              <a:rPr lang="en-US" spc="50" dirty="0"/>
              <a:t>strategic</a:t>
            </a:r>
            <a:r>
              <a:rPr lang="en-US" spc="20" dirty="0"/>
              <a:t> </a:t>
            </a:r>
            <a:r>
              <a:rPr lang="en-US" spc="90" dirty="0"/>
              <a:t>decision–making.</a:t>
            </a:r>
            <a:r>
              <a:rPr lang="en-US" spc="10" dirty="0"/>
              <a:t> </a:t>
            </a:r>
            <a:r>
              <a:rPr lang="en-US" dirty="0"/>
              <a:t>The</a:t>
            </a:r>
            <a:r>
              <a:rPr lang="en-US" spc="20" dirty="0"/>
              <a:t> </a:t>
            </a:r>
            <a:r>
              <a:rPr lang="en-US" spc="90" dirty="0"/>
              <a:t>presented</a:t>
            </a:r>
            <a:r>
              <a:rPr lang="en-US" spc="35" dirty="0"/>
              <a:t> </a:t>
            </a:r>
            <a:r>
              <a:rPr lang="en-US" spc="-20" dirty="0"/>
              <a:t>KPIs </a:t>
            </a:r>
            <a:r>
              <a:rPr lang="en-US" dirty="0"/>
              <a:t>offer </a:t>
            </a:r>
            <a:r>
              <a:rPr lang="en-US" spc="275" dirty="0"/>
              <a:t>a</a:t>
            </a:r>
            <a:r>
              <a:rPr lang="en-US" spc="-15" dirty="0"/>
              <a:t> </a:t>
            </a:r>
            <a:r>
              <a:rPr lang="en-US" spc="70" dirty="0"/>
              <a:t>glimpse</a:t>
            </a:r>
            <a:r>
              <a:rPr lang="en-US" spc="55" dirty="0"/>
              <a:t> </a:t>
            </a:r>
            <a:r>
              <a:rPr lang="en-US" dirty="0"/>
              <a:t>into</a:t>
            </a:r>
            <a:r>
              <a:rPr lang="en-US" spc="40" dirty="0"/>
              <a:t> </a:t>
            </a:r>
            <a:r>
              <a:rPr lang="en-US" dirty="0"/>
              <a:t>the</a:t>
            </a:r>
            <a:r>
              <a:rPr lang="en-US" spc="55" dirty="0"/>
              <a:t> vast</a:t>
            </a:r>
            <a:r>
              <a:rPr lang="en-US" spc="5" dirty="0"/>
              <a:t> </a:t>
            </a:r>
            <a:r>
              <a:rPr lang="en-US" dirty="0"/>
              <a:t>potential</a:t>
            </a:r>
            <a:r>
              <a:rPr lang="en-US" spc="35" dirty="0"/>
              <a:t> </a:t>
            </a:r>
            <a:r>
              <a:rPr lang="en-US" dirty="0"/>
              <a:t>for</a:t>
            </a:r>
            <a:r>
              <a:rPr lang="en-US" spc="5" dirty="0"/>
              <a:t> </a:t>
            </a:r>
            <a:r>
              <a:rPr lang="en-US" spc="75" dirty="0"/>
              <a:t>improvement</a:t>
            </a:r>
            <a:r>
              <a:rPr lang="en-US" spc="10" dirty="0"/>
              <a:t> </a:t>
            </a:r>
            <a:r>
              <a:rPr lang="en-US" spc="195" dirty="0"/>
              <a:t>and</a:t>
            </a:r>
            <a:r>
              <a:rPr lang="en-US" spc="-15" dirty="0"/>
              <a:t> </a:t>
            </a:r>
            <a:r>
              <a:rPr lang="en-US" spc="75" dirty="0"/>
              <a:t>growth</a:t>
            </a:r>
            <a:r>
              <a:rPr lang="en-US" spc="45" dirty="0"/>
              <a:t> </a:t>
            </a:r>
            <a:r>
              <a:rPr lang="en-US" spc="-10" dirty="0"/>
              <a:t>within </a:t>
            </a:r>
            <a:r>
              <a:rPr lang="en-US" spc="60" dirty="0"/>
              <a:t>the</a:t>
            </a:r>
            <a:r>
              <a:rPr lang="en-US" spc="-35" dirty="0"/>
              <a:t> </a:t>
            </a:r>
            <a:r>
              <a:rPr lang="en-US" spc="-10" dirty="0"/>
              <a:t>industry.</a:t>
            </a:r>
            <a:r>
              <a:rPr lang="en-US" spc="30" dirty="0"/>
              <a:t> </a:t>
            </a:r>
            <a:r>
              <a:rPr lang="en-US" spc="50" dirty="0"/>
              <a:t>By</a:t>
            </a:r>
            <a:r>
              <a:rPr lang="en-US" spc="-60" dirty="0"/>
              <a:t> </a:t>
            </a:r>
            <a:r>
              <a:rPr lang="en-US" spc="65" dirty="0"/>
              <a:t>harnessing</a:t>
            </a:r>
            <a:r>
              <a:rPr lang="en-US" dirty="0"/>
              <a:t> the</a:t>
            </a:r>
            <a:r>
              <a:rPr lang="en-US" spc="35" dirty="0"/>
              <a:t> </a:t>
            </a:r>
            <a:r>
              <a:rPr lang="en-US" spc="105" dirty="0"/>
              <a:t>power</a:t>
            </a:r>
            <a:r>
              <a:rPr lang="en-US" spc="-5" dirty="0"/>
              <a:t> </a:t>
            </a:r>
            <a:r>
              <a:rPr lang="en-US" spc="60" dirty="0"/>
              <a:t>of</a:t>
            </a:r>
            <a:r>
              <a:rPr lang="en-US" spc="-35" dirty="0"/>
              <a:t> </a:t>
            </a:r>
            <a:r>
              <a:rPr lang="en-US" spc="90" dirty="0"/>
              <a:t>data,</a:t>
            </a:r>
            <a:r>
              <a:rPr lang="en-US" spc="35" dirty="0"/>
              <a:t> </a:t>
            </a:r>
            <a:r>
              <a:rPr lang="en-US" spc="160" dirty="0"/>
              <a:t>we</a:t>
            </a:r>
            <a:r>
              <a:rPr lang="en-US" spc="-35" dirty="0"/>
              <a:t> </a:t>
            </a:r>
            <a:r>
              <a:rPr lang="en-US" spc="215" dirty="0"/>
              <a:t>can</a:t>
            </a:r>
            <a:r>
              <a:rPr lang="en-US" spc="-40" dirty="0"/>
              <a:t> </a:t>
            </a:r>
            <a:r>
              <a:rPr lang="en-US" dirty="0"/>
              <a:t>drive</a:t>
            </a:r>
            <a:r>
              <a:rPr lang="en-US" spc="-35" dirty="0"/>
              <a:t> </a:t>
            </a:r>
            <a:r>
              <a:rPr lang="en-US" spc="-10" dirty="0"/>
              <a:t>positive </a:t>
            </a:r>
            <a:r>
              <a:rPr lang="en-US" spc="125" dirty="0"/>
              <a:t>changes,</a:t>
            </a:r>
            <a:r>
              <a:rPr lang="en-US" spc="30" dirty="0"/>
              <a:t> </a:t>
            </a:r>
            <a:r>
              <a:rPr lang="en-US" spc="50" dirty="0"/>
              <a:t>ensuring</a:t>
            </a:r>
            <a:r>
              <a:rPr lang="en-US" spc="-5" dirty="0"/>
              <a:t> </a:t>
            </a:r>
            <a:r>
              <a:rPr lang="en-US" spc="275" dirty="0"/>
              <a:t>a</a:t>
            </a:r>
            <a:r>
              <a:rPr lang="en-US" spc="-25" dirty="0"/>
              <a:t> </a:t>
            </a:r>
            <a:r>
              <a:rPr lang="en-US" dirty="0"/>
              <a:t>bright future</a:t>
            </a:r>
            <a:r>
              <a:rPr lang="en-US" spc="-45" dirty="0"/>
              <a:t> </a:t>
            </a:r>
            <a:r>
              <a:rPr lang="en-US" dirty="0"/>
              <a:t>for</a:t>
            </a:r>
            <a:r>
              <a:rPr lang="en-US" spc="-5" dirty="0"/>
              <a:t> </a:t>
            </a:r>
            <a:r>
              <a:rPr lang="en-US" spc="65" dirty="0"/>
              <a:t>High</a:t>
            </a:r>
            <a:r>
              <a:rPr lang="en-US" spc="30" dirty="0"/>
              <a:t> </a:t>
            </a:r>
            <a:r>
              <a:rPr lang="en-US" spc="135" dirty="0"/>
              <a:t>Cloud</a:t>
            </a:r>
            <a:r>
              <a:rPr lang="en-US" spc="50" dirty="0"/>
              <a:t> </a:t>
            </a:r>
            <a:r>
              <a:rPr lang="en-US" spc="-20" dirty="0"/>
              <a:t>Airlines</a:t>
            </a:r>
            <a:r>
              <a:rPr lang="en-US" spc="-15" dirty="0"/>
              <a:t> </a:t>
            </a:r>
            <a:r>
              <a:rPr lang="en-US" spc="200" dirty="0"/>
              <a:t>and</a:t>
            </a:r>
            <a:r>
              <a:rPr lang="en-US" spc="50" dirty="0"/>
              <a:t> </a:t>
            </a:r>
            <a:r>
              <a:rPr lang="en-US" spc="-100" dirty="0"/>
              <a:t>its</a:t>
            </a:r>
            <a:r>
              <a:rPr lang="en-US" spc="-20" dirty="0"/>
              <a:t> </a:t>
            </a:r>
            <a:r>
              <a:rPr lang="en-US" dirty="0"/>
              <a:t>partners</a:t>
            </a:r>
            <a:r>
              <a:rPr lang="en-US" spc="-20" dirty="0"/>
              <a:t> </a:t>
            </a:r>
            <a:r>
              <a:rPr lang="en-US" spc="-25" dirty="0"/>
              <a:t>in </a:t>
            </a:r>
            <a:r>
              <a:rPr lang="en-US" spc="60" dirty="0"/>
              <a:t>the</a:t>
            </a:r>
            <a:r>
              <a:rPr lang="en-US" spc="-60" dirty="0"/>
              <a:t> </a:t>
            </a:r>
            <a:r>
              <a:rPr lang="en-US" spc="70" dirty="0"/>
              <a:t>aviation</a:t>
            </a:r>
            <a:r>
              <a:rPr lang="en-US" spc="-60" dirty="0"/>
              <a:t> </a:t>
            </a:r>
            <a:r>
              <a:rPr lang="en-US" dirty="0"/>
              <a:t>sector . </a:t>
            </a:r>
          </a:p>
          <a:p>
            <a:pPr marL="355600" marR="5080" indent="-343535">
              <a:lnSpc>
                <a:spcPct val="100099"/>
              </a:lnSpc>
              <a:spcBef>
                <a:spcPts val="100"/>
              </a:spcBef>
              <a:tabLst>
                <a:tab pos="355600" algn="l"/>
              </a:tabLst>
            </a:pPr>
            <a:r>
              <a:rPr lang="en-US" dirty="0"/>
              <a:t>Excel was used for data preparation.</a:t>
            </a:r>
          </a:p>
          <a:p>
            <a:pPr marL="355600" marR="5080" indent="-343535">
              <a:lnSpc>
                <a:spcPct val="100099"/>
              </a:lnSpc>
              <a:spcBef>
                <a:spcPts val="100"/>
              </a:spcBef>
              <a:tabLst>
                <a:tab pos="355600" algn="l"/>
              </a:tabLst>
            </a:pPr>
            <a:r>
              <a:rPr lang="en-US" dirty="0"/>
              <a:t>Tableau provided initial visual insights.</a:t>
            </a:r>
          </a:p>
          <a:p>
            <a:pPr marL="355600" marR="5080" indent="-343535">
              <a:lnSpc>
                <a:spcPct val="100099"/>
              </a:lnSpc>
              <a:spcBef>
                <a:spcPts val="100"/>
              </a:spcBef>
              <a:tabLst>
                <a:tab pos="355600" algn="l"/>
              </a:tabLst>
            </a:pPr>
            <a:r>
              <a:rPr lang="en-US" dirty="0"/>
              <a:t>Power BI created an interactive dashboard to dive deeper.</a:t>
            </a:r>
          </a:p>
          <a:p>
            <a:pPr marL="355600" marR="5080" indent="-343535">
              <a:lnSpc>
                <a:spcPct val="100099"/>
              </a:lnSpc>
              <a:spcBef>
                <a:spcPts val="100"/>
              </a:spcBef>
              <a:tabLst>
                <a:tab pos="355600" algn="l"/>
              </a:tabLst>
            </a:pPr>
            <a:r>
              <a:rPr lang="en-US" dirty="0"/>
              <a:t>A combination of tools gives the best outcome.</a:t>
            </a:r>
          </a:p>
        </p:txBody>
      </p:sp>
    </p:spTree>
    <p:extLst>
      <p:ext uri="{BB962C8B-B14F-4D97-AF65-F5344CB8AC3E}">
        <p14:creationId xmlns:p14="http://schemas.microsoft.com/office/powerpoint/2010/main" val="73725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4042-1B73-08FB-C991-5FBA1B667936}"/>
              </a:ext>
            </a:extLst>
          </p:cNvPr>
          <p:cNvSpPr>
            <a:spLocks noGrp="1"/>
          </p:cNvSpPr>
          <p:nvPr>
            <p:ph type="ctrTitle"/>
          </p:nvPr>
        </p:nvSpPr>
        <p:spPr>
          <a:xfrm>
            <a:off x="2928401" y="1380068"/>
            <a:ext cx="8574622" cy="1728892"/>
          </a:xfrm>
        </p:spPr>
        <p:txBody>
          <a:bodyPr/>
          <a:lstStyle/>
          <a:p>
            <a:pPr algn="ctr"/>
            <a:r>
              <a:rPr lang="en-US" dirty="0">
                <a:solidFill>
                  <a:schemeClr val="accent1">
                    <a:lumMod val="75000"/>
                  </a:schemeClr>
                </a:solidFill>
                <a:latin typeface="Algerian" panose="04020705040A02060702" pitchFamily="82" charset="0"/>
              </a:rPr>
              <a:t>Thank You…                </a:t>
            </a:r>
            <a:endParaRPr lang="en-IN" dirty="0">
              <a:solidFill>
                <a:schemeClr val="accent1">
                  <a:lumMod val="75000"/>
                </a:schemeClr>
              </a:solidFill>
              <a:latin typeface="Algerian" panose="04020705040A02060702" pitchFamily="82" charset="0"/>
            </a:endParaRPr>
          </a:p>
        </p:txBody>
      </p:sp>
    </p:spTree>
    <p:extLst>
      <p:ext uri="{BB962C8B-B14F-4D97-AF65-F5344CB8AC3E}">
        <p14:creationId xmlns:p14="http://schemas.microsoft.com/office/powerpoint/2010/main" val="174162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6D40-97A0-ED5F-C2CB-8708173E67A0}"/>
              </a:ext>
            </a:extLst>
          </p:cNvPr>
          <p:cNvSpPr>
            <a:spLocks noGrp="1"/>
          </p:cNvSpPr>
          <p:nvPr>
            <p:ph type="title"/>
          </p:nvPr>
        </p:nvSpPr>
        <p:spPr>
          <a:xfrm>
            <a:off x="1484312" y="185058"/>
            <a:ext cx="10018711" cy="1480456"/>
          </a:xfrm>
        </p:spPr>
        <p:txBody>
          <a:bodyPr/>
          <a:lstStyle/>
          <a:p>
            <a:r>
              <a:rPr lang="en-IN" b="1" dirty="0">
                <a:solidFill>
                  <a:schemeClr val="accent1">
                    <a:lumMod val="75000"/>
                  </a:schemeClr>
                </a:solidFill>
                <a:latin typeface="Algerian" panose="04020705040A02060702" pitchFamily="82" charset="0"/>
              </a:rPr>
              <a:t>Our Teammates</a:t>
            </a:r>
          </a:p>
        </p:txBody>
      </p:sp>
      <p:sp>
        <p:nvSpPr>
          <p:cNvPr id="3" name="Content Placeholder 2">
            <a:extLst>
              <a:ext uri="{FF2B5EF4-FFF2-40B4-BE49-F238E27FC236}">
                <a16:creationId xmlns:a16="http://schemas.microsoft.com/office/drawing/2014/main" id="{6DC3BEDE-FC8B-5289-3198-8B6F62C5C673}"/>
              </a:ext>
            </a:extLst>
          </p:cNvPr>
          <p:cNvSpPr>
            <a:spLocks noGrp="1"/>
          </p:cNvSpPr>
          <p:nvPr>
            <p:ph idx="1"/>
          </p:nvPr>
        </p:nvSpPr>
        <p:spPr>
          <a:xfrm>
            <a:off x="1484310" y="1839686"/>
            <a:ext cx="10108976" cy="4561114"/>
          </a:xfrm>
        </p:spPr>
        <p:txBody>
          <a:bodyPr>
            <a:normAutofit/>
          </a:bodyPr>
          <a:lstStyle/>
          <a:p>
            <a:pPr marL="0" indent="0" algn="ctr">
              <a:buNone/>
            </a:pPr>
            <a:r>
              <a:rPr lang="en-IN" sz="3200" dirty="0">
                <a:latin typeface="Arial" panose="020B0604020202020204" pitchFamily="34" charset="0"/>
                <a:cs typeface="Arial" panose="020B0604020202020204" pitchFamily="34" charset="0"/>
              </a:rPr>
              <a:t>Vishal Kumar </a:t>
            </a:r>
          </a:p>
          <a:p>
            <a:pPr marL="0" indent="0" algn="ctr">
              <a:buNone/>
            </a:pPr>
            <a:r>
              <a:rPr lang="en-IN" sz="3200" b="0" i="0" dirty="0">
                <a:solidFill>
                  <a:srgbClr val="222222"/>
                </a:solidFill>
                <a:effectLst/>
                <a:latin typeface="Arial" panose="020B0604020202020204" pitchFamily="34" charset="0"/>
                <a:cs typeface="Arial" panose="020B0604020202020204" pitchFamily="34" charset="0"/>
              </a:rPr>
              <a:t>Ishita Solanki</a:t>
            </a:r>
          </a:p>
          <a:p>
            <a:pPr marL="0" indent="0" algn="ctr">
              <a:buNone/>
            </a:pPr>
            <a:r>
              <a:rPr lang="en-IN" sz="3200" b="0" i="0" dirty="0">
                <a:solidFill>
                  <a:srgbClr val="222222"/>
                </a:solidFill>
                <a:effectLst/>
                <a:latin typeface="Arial" panose="020B0604020202020204" pitchFamily="34" charset="0"/>
                <a:cs typeface="Arial" panose="020B0604020202020204" pitchFamily="34" charset="0"/>
              </a:rPr>
              <a:t>Atharva Pawar</a:t>
            </a:r>
          </a:p>
          <a:p>
            <a:pPr marL="0" indent="0" algn="ctr">
              <a:buNone/>
            </a:pPr>
            <a:r>
              <a:rPr lang="en-IN" sz="3200" b="0" i="0" dirty="0">
                <a:solidFill>
                  <a:srgbClr val="222222"/>
                </a:solidFill>
                <a:effectLst/>
                <a:latin typeface="Arial" panose="020B0604020202020204" pitchFamily="34" charset="0"/>
                <a:cs typeface="Arial" panose="020B0604020202020204" pitchFamily="34" charset="0"/>
              </a:rPr>
              <a:t>Anita Shinde</a:t>
            </a:r>
            <a:endParaRPr lang="en-IN" sz="3200" dirty="0">
              <a:solidFill>
                <a:srgbClr val="222222"/>
              </a:solidFill>
              <a:latin typeface="Arial" panose="020B0604020202020204" pitchFamily="34" charset="0"/>
              <a:cs typeface="Arial" panose="020B0604020202020204" pitchFamily="34" charset="0"/>
            </a:endParaRPr>
          </a:p>
          <a:p>
            <a:pPr marL="0" indent="0" algn="ctr">
              <a:buNone/>
            </a:pPr>
            <a:r>
              <a:rPr lang="en-IN" sz="3200" b="0" i="0" dirty="0">
                <a:solidFill>
                  <a:srgbClr val="222222"/>
                </a:solidFill>
                <a:effectLst/>
                <a:latin typeface="Arial" panose="020B0604020202020204" pitchFamily="34" charset="0"/>
                <a:cs typeface="Arial" panose="020B0604020202020204" pitchFamily="34" charset="0"/>
              </a:rPr>
              <a:t>Vaishnavi </a:t>
            </a:r>
            <a:r>
              <a:rPr lang="en-IN" sz="3200" b="0" i="0" dirty="0" err="1">
                <a:solidFill>
                  <a:srgbClr val="222222"/>
                </a:solidFill>
                <a:effectLst/>
                <a:latin typeface="Arial" panose="020B0604020202020204" pitchFamily="34" charset="0"/>
                <a:cs typeface="Arial" panose="020B0604020202020204" pitchFamily="34" charset="0"/>
              </a:rPr>
              <a:t>Kongale</a:t>
            </a:r>
            <a:endParaRPr lang="en-IN" sz="3200" b="0" i="0" dirty="0">
              <a:solidFill>
                <a:srgbClr val="222222"/>
              </a:solidFill>
              <a:effectLst/>
              <a:latin typeface="Arial" panose="020B0604020202020204" pitchFamily="34" charset="0"/>
              <a:cs typeface="Arial" panose="020B0604020202020204" pitchFamily="34" charset="0"/>
            </a:endParaRPr>
          </a:p>
          <a:p>
            <a:pPr marL="0" indent="0" algn="ctr">
              <a:buNone/>
            </a:pPr>
            <a:r>
              <a:rPr lang="en-IN" sz="3200" b="0" i="0" dirty="0">
                <a:solidFill>
                  <a:srgbClr val="222222"/>
                </a:solidFill>
                <a:effectLst/>
                <a:latin typeface="Arial" panose="020B0604020202020204" pitchFamily="34" charset="0"/>
                <a:cs typeface="Arial" panose="020B0604020202020204" pitchFamily="34" charset="0"/>
              </a:rPr>
              <a:t>Ashwin Patidar</a:t>
            </a:r>
            <a:endParaRPr lang="en-IN" sz="3200" dirty="0">
              <a:solidFill>
                <a:srgbClr val="222222"/>
              </a:solidFill>
              <a:latin typeface="Arial" panose="020B0604020202020204" pitchFamily="34" charset="0"/>
              <a:cs typeface="Arial" panose="020B0604020202020204" pitchFamily="34" charset="0"/>
            </a:endParaRPr>
          </a:p>
          <a:p>
            <a:pPr marL="0" indent="0" algn="ctr">
              <a:buNone/>
            </a:pPr>
            <a:r>
              <a:rPr lang="en-IN" sz="3200" b="0" i="0" dirty="0">
                <a:solidFill>
                  <a:srgbClr val="222222"/>
                </a:solidFill>
                <a:effectLst/>
                <a:latin typeface="Arial" panose="020B0604020202020204" pitchFamily="34" charset="0"/>
                <a:cs typeface="Arial" panose="020B0604020202020204" pitchFamily="34" charset="0"/>
              </a:rPr>
              <a:t>Spandan </a:t>
            </a:r>
            <a:r>
              <a:rPr lang="en-IN" sz="3200" b="0" i="0" dirty="0" err="1">
                <a:solidFill>
                  <a:srgbClr val="222222"/>
                </a:solidFill>
                <a:effectLst/>
                <a:latin typeface="Arial" panose="020B0604020202020204" pitchFamily="34" charset="0"/>
                <a:cs typeface="Arial" panose="020B0604020202020204" pitchFamily="34" charset="0"/>
              </a:rPr>
              <a:t>Somwanshi</a:t>
            </a:r>
            <a:endParaRPr lang="en-I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8931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EF9A-991C-3D65-8C36-73AEE05ED818}"/>
              </a:ext>
            </a:extLst>
          </p:cNvPr>
          <p:cNvSpPr>
            <a:spLocks noGrp="1"/>
          </p:cNvSpPr>
          <p:nvPr>
            <p:ph type="title"/>
          </p:nvPr>
        </p:nvSpPr>
        <p:spPr>
          <a:xfrm>
            <a:off x="1484312" y="195944"/>
            <a:ext cx="9934802" cy="968827"/>
          </a:xfrm>
        </p:spPr>
        <p:txBody>
          <a:bodyPr/>
          <a:lstStyle/>
          <a:p>
            <a:r>
              <a:rPr lang="en-IN" b="1" dirty="0">
                <a:solidFill>
                  <a:schemeClr val="accent1">
                    <a:lumMod val="75000"/>
                  </a:schemeClr>
                </a:solidFill>
                <a:latin typeface="Algerian" panose="04020705040A02060702" pitchFamily="82" charset="0"/>
              </a:rPr>
              <a:t>Agenda</a:t>
            </a:r>
          </a:p>
        </p:txBody>
      </p:sp>
      <p:sp>
        <p:nvSpPr>
          <p:cNvPr id="3" name="Content Placeholder 2">
            <a:extLst>
              <a:ext uri="{FF2B5EF4-FFF2-40B4-BE49-F238E27FC236}">
                <a16:creationId xmlns:a16="http://schemas.microsoft.com/office/drawing/2014/main" id="{60100CF7-D6B6-617B-2B2D-DF8DCA7013AC}"/>
              </a:ext>
            </a:extLst>
          </p:cNvPr>
          <p:cNvSpPr>
            <a:spLocks noGrp="1"/>
          </p:cNvSpPr>
          <p:nvPr>
            <p:ph idx="1"/>
          </p:nvPr>
        </p:nvSpPr>
        <p:spPr>
          <a:xfrm>
            <a:off x="1484311" y="1469571"/>
            <a:ext cx="9934802" cy="4321629"/>
          </a:xfrm>
        </p:spPr>
        <p:txBody>
          <a:bodyPr/>
          <a:lstStyle/>
          <a:p>
            <a:pPr>
              <a:buFont typeface="Wingdings" panose="05000000000000000000" pitchFamily="2" charset="2"/>
              <a:buChar char="Ø"/>
            </a:pPr>
            <a:r>
              <a:rPr lang="en-IN" dirty="0"/>
              <a:t>Introduction</a:t>
            </a:r>
          </a:p>
          <a:p>
            <a:pPr>
              <a:buFont typeface="Wingdings" panose="05000000000000000000" pitchFamily="2" charset="2"/>
              <a:buChar char="Ø"/>
            </a:pPr>
            <a:r>
              <a:rPr lang="en-IN" dirty="0"/>
              <a:t>Objective</a:t>
            </a:r>
          </a:p>
          <a:p>
            <a:pPr>
              <a:buFont typeface="Wingdings" panose="05000000000000000000" pitchFamily="2" charset="2"/>
              <a:buChar char="Ø"/>
            </a:pPr>
            <a:r>
              <a:rPr lang="en-IN" dirty="0"/>
              <a:t>Business Overview</a:t>
            </a:r>
          </a:p>
          <a:p>
            <a:pPr>
              <a:buFont typeface="Wingdings" panose="05000000000000000000" pitchFamily="2" charset="2"/>
              <a:buChar char="Ø"/>
            </a:pPr>
            <a:r>
              <a:rPr lang="en-IN" dirty="0"/>
              <a:t>Project Scope</a:t>
            </a:r>
          </a:p>
          <a:p>
            <a:pPr>
              <a:lnSpc>
                <a:spcPct val="100000"/>
              </a:lnSpc>
              <a:spcBef>
                <a:spcPts val="994"/>
              </a:spcBef>
              <a:buFont typeface="Wingdings" panose="05000000000000000000" pitchFamily="2" charset="2"/>
              <a:buChar char="Ø"/>
              <a:tabLst>
                <a:tab pos="355600" algn="l"/>
              </a:tabLst>
            </a:pPr>
            <a:r>
              <a:rPr lang="en-IN" dirty="0"/>
              <a:t>Data Model </a:t>
            </a:r>
            <a:r>
              <a:rPr lang="en-IN" sz="2400" spc="95" dirty="0">
                <a:solidFill>
                  <a:srgbClr val="404040"/>
                </a:solidFill>
                <a:latin typeface="Trebuchet MS"/>
                <a:cs typeface="Trebuchet MS"/>
              </a:rPr>
              <a:t>challenges</a:t>
            </a:r>
            <a:endParaRPr lang="en-IN" sz="2400" dirty="0">
              <a:latin typeface="Trebuchet MS"/>
              <a:cs typeface="Trebuchet MS"/>
            </a:endParaRPr>
          </a:p>
          <a:p>
            <a:pPr>
              <a:buFont typeface="Wingdings" panose="05000000000000000000" pitchFamily="2" charset="2"/>
              <a:buChar char="Ø"/>
            </a:pPr>
            <a:r>
              <a:rPr lang="en-IN" dirty="0"/>
              <a:t>Dashboards</a:t>
            </a:r>
          </a:p>
          <a:p>
            <a:pPr>
              <a:buFont typeface="Wingdings" panose="05000000000000000000" pitchFamily="2" charset="2"/>
              <a:buChar char="Ø"/>
            </a:pPr>
            <a:r>
              <a:rPr lang="en-IN" dirty="0"/>
              <a:t>Recommendation &amp; Conclusion</a:t>
            </a:r>
          </a:p>
          <a:p>
            <a:pPr marL="0" indent="0">
              <a:buNone/>
            </a:pPr>
            <a:endParaRPr lang="en-IN" dirty="0"/>
          </a:p>
        </p:txBody>
      </p:sp>
    </p:spTree>
    <p:extLst>
      <p:ext uri="{BB962C8B-B14F-4D97-AF65-F5344CB8AC3E}">
        <p14:creationId xmlns:p14="http://schemas.microsoft.com/office/powerpoint/2010/main" val="17526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E90D-0D68-5BFD-C4F2-0D2B0CD2F6FB}"/>
              </a:ext>
            </a:extLst>
          </p:cNvPr>
          <p:cNvSpPr>
            <a:spLocks noGrp="1"/>
          </p:cNvSpPr>
          <p:nvPr>
            <p:ph type="title"/>
          </p:nvPr>
        </p:nvSpPr>
        <p:spPr>
          <a:xfrm>
            <a:off x="1484312" y="381001"/>
            <a:ext cx="10018711" cy="914400"/>
          </a:xfrm>
        </p:spPr>
        <p:txBody>
          <a:bodyPr/>
          <a:lstStyle/>
          <a:p>
            <a:r>
              <a:rPr lang="en-IN" b="1" dirty="0">
                <a:solidFill>
                  <a:schemeClr val="accent1">
                    <a:lumMod val="75000"/>
                  </a:schemeClr>
                </a:solidFill>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3B8CB14A-7410-3C84-7FDE-640FAB44B021}"/>
              </a:ext>
            </a:extLst>
          </p:cNvPr>
          <p:cNvSpPr>
            <a:spLocks noGrp="1"/>
          </p:cNvSpPr>
          <p:nvPr>
            <p:ph idx="1"/>
          </p:nvPr>
        </p:nvSpPr>
        <p:spPr>
          <a:xfrm>
            <a:off x="1484312" y="1426029"/>
            <a:ext cx="10018711" cy="4365171"/>
          </a:xfrm>
        </p:spPr>
        <p:txBody>
          <a:bodyPr/>
          <a:lstStyle/>
          <a:p>
            <a:r>
              <a:rPr lang="en-US" dirty="0"/>
              <a:t>The High Cloud Airline project focuses on revolutionizing the airline industry by leveraging advanced technology and customer-centric solutions.</a:t>
            </a:r>
          </a:p>
          <a:p>
            <a:r>
              <a:rPr lang="en-US" dirty="0"/>
              <a:t>The project aims to enhance operational efficiency, optimize resource management, and elevate the travel experience for passengers.</a:t>
            </a:r>
          </a:p>
          <a:p>
            <a:r>
              <a:rPr lang="en-US" dirty="0"/>
              <a:t>Through innovative tools like real-time data analysis, streamlined booking systems, and enhanced customer support, High Cloud Airline aspires to set new benchmarks in safety, convenience, and sustainability. </a:t>
            </a:r>
          </a:p>
          <a:p>
            <a:r>
              <a:rPr lang="en-US" dirty="0"/>
              <a:t>This initiative underscores a commitment to excellence, making air travel more seamless and accessible for everyone</a:t>
            </a:r>
            <a:endParaRPr lang="en-IN" dirty="0"/>
          </a:p>
        </p:txBody>
      </p:sp>
    </p:spTree>
    <p:extLst>
      <p:ext uri="{BB962C8B-B14F-4D97-AF65-F5344CB8AC3E}">
        <p14:creationId xmlns:p14="http://schemas.microsoft.com/office/powerpoint/2010/main" val="346823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561B-8498-65D9-881C-856D30ABCD33}"/>
              </a:ext>
            </a:extLst>
          </p:cNvPr>
          <p:cNvSpPr>
            <a:spLocks noGrp="1"/>
          </p:cNvSpPr>
          <p:nvPr>
            <p:ph type="title"/>
          </p:nvPr>
        </p:nvSpPr>
        <p:spPr>
          <a:xfrm>
            <a:off x="1484311" y="685800"/>
            <a:ext cx="10018713" cy="1262743"/>
          </a:xfrm>
        </p:spPr>
        <p:txBody>
          <a:bodyPr/>
          <a:lstStyle/>
          <a:p>
            <a:r>
              <a:rPr lang="en-US" b="1" dirty="0">
                <a:solidFill>
                  <a:schemeClr val="accent1">
                    <a:lumMod val="75000"/>
                  </a:schemeClr>
                </a:solidFill>
                <a:latin typeface="Algerian" panose="04020705040A02060702" pitchFamily="82" charset="0"/>
              </a:rPr>
              <a:t>Objective</a:t>
            </a:r>
            <a:endParaRPr lang="en-IN" b="1" dirty="0">
              <a:solidFill>
                <a:schemeClr val="accent1">
                  <a:lumMod val="75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8561E919-46B7-C608-CB43-5AD3136C084E}"/>
              </a:ext>
            </a:extLst>
          </p:cNvPr>
          <p:cNvSpPr>
            <a:spLocks noGrp="1"/>
          </p:cNvSpPr>
          <p:nvPr>
            <p:ph idx="1"/>
          </p:nvPr>
        </p:nvSpPr>
        <p:spPr>
          <a:xfrm>
            <a:off x="1484310" y="2220686"/>
            <a:ext cx="10018713" cy="3429000"/>
          </a:xfrm>
        </p:spPr>
        <p:txBody>
          <a:bodyPr/>
          <a:lstStyle/>
          <a:p>
            <a:r>
              <a:rPr lang="en-US" dirty="0"/>
              <a:t>To</a:t>
            </a:r>
            <a:r>
              <a:rPr lang="en-US" spc="25" dirty="0"/>
              <a:t> </a:t>
            </a:r>
            <a:r>
              <a:rPr lang="en-US" spc="120" dirty="0"/>
              <a:t>gain</a:t>
            </a:r>
            <a:r>
              <a:rPr lang="en-US" spc="-45" dirty="0"/>
              <a:t> </a:t>
            </a:r>
            <a:r>
              <a:rPr lang="en-US" spc="275" dirty="0"/>
              <a:t>a</a:t>
            </a:r>
            <a:r>
              <a:rPr lang="en-US" spc="-30" dirty="0"/>
              <a:t> </a:t>
            </a:r>
            <a:r>
              <a:rPr lang="en-US" spc="105" dirty="0"/>
              <a:t>comprehensive</a:t>
            </a:r>
            <a:r>
              <a:rPr lang="en-US" spc="-40" dirty="0"/>
              <a:t> </a:t>
            </a:r>
            <a:r>
              <a:rPr lang="en-US" spc="85" dirty="0"/>
              <a:t>understanding</a:t>
            </a:r>
            <a:r>
              <a:rPr lang="en-US" spc="-5" dirty="0"/>
              <a:t> </a:t>
            </a:r>
            <a:r>
              <a:rPr lang="en-US" spc="60" dirty="0"/>
              <a:t>of</a:t>
            </a:r>
            <a:r>
              <a:rPr lang="en-US" spc="-40" dirty="0"/>
              <a:t> </a:t>
            </a:r>
            <a:r>
              <a:rPr lang="en-US" dirty="0"/>
              <a:t>“High</a:t>
            </a:r>
            <a:r>
              <a:rPr lang="en-US" spc="-45" dirty="0"/>
              <a:t> </a:t>
            </a:r>
            <a:r>
              <a:rPr lang="en-US" spc="150" dirty="0"/>
              <a:t>Cloud</a:t>
            </a:r>
            <a:r>
              <a:rPr lang="en-US" spc="-25" dirty="0"/>
              <a:t> </a:t>
            </a:r>
            <a:r>
              <a:rPr lang="en-US" spc="-10" dirty="0"/>
              <a:t>Airlines”</a:t>
            </a:r>
            <a:r>
              <a:rPr lang="en-US" spc="70" dirty="0"/>
              <a:t> operations</a:t>
            </a:r>
            <a:r>
              <a:rPr lang="en-US" spc="-20" dirty="0"/>
              <a:t> </a:t>
            </a:r>
            <a:r>
              <a:rPr lang="en-US" spc="70" dirty="0"/>
              <a:t>through</a:t>
            </a:r>
            <a:r>
              <a:rPr lang="en-US" spc="-25" dirty="0"/>
              <a:t> </a:t>
            </a:r>
            <a:r>
              <a:rPr lang="en-US" spc="160" dirty="0"/>
              <a:t>data</a:t>
            </a:r>
            <a:r>
              <a:rPr lang="en-US" spc="-10" dirty="0"/>
              <a:t> </a:t>
            </a:r>
            <a:r>
              <a:rPr lang="en-US" dirty="0"/>
              <a:t>analysis.</a:t>
            </a:r>
            <a:r>
              <a:rPr lang="en-US" spc="-25" dirty="0"/>
              <a:t> </a:t>
            </a:r>
          </a:p>
          <a:p>
            <a:r>
              <a:rPr lang="en-US" spc="-90" dirty="0"/>
              <a:t>This</a:t>
            </a:r>
            <a:r>
              <a:rPr lang="en-US" spc="-10" dirty="0"/>
              <a:t> </a:t>
            </a:r>
            <a:r>
              <a:rPr lang="en-US" spc="-90" dirty="0"/>
              <a:t>will</a:t>
            </a:r>
            <a:r>
              <a:rPr lang="en-US" spc="-40" dirty="0"/>
              <a:t> </a:t>
            </a:r>
            <a:r>
              <a:rPr lang="en-US" spc="55" dirty="0"/>
              <a:t>involve</a:t>
            </a:r>
            <a:r>
              <a:rPr lang="en-US" spc="-30" dirty="0"/>
              <a:t> </a:t>
            </a:r>
            <a:r>
              <a:rPr lang="en-US" spc="45" dirty="0"/>
              <a:t>investigating</a:t>
            </a:r>
            <a:r>
              <a:rPr lang="en-US" spc="15" dirty="0"/>
              <a:t> </a:t>
            </a:r>
            <a:r>
              <a:rPr lang="en-US" spc="130" dirty="0"/>
              <a:t>load</a:t>
            </a:r>
            <a:r>
              <a:rPr lang="en-US" spc="-10" dirty="0"/>
              <a:t> factors, </a:t>
            </a:r>
            <a:r>
              <a:rPr lang="en-US" dirty="0"/>
              <a:t>identifying</a:t>
            </a:r>
            <a:r>
              <a:rPr lang="en-US" spc="-55" dirty="0"/>
              <a:t> </a:t>
            </a:r>
            <a:r>
              <a:rPr lang="en-US" spc="105" dirty="0"/>
              <a:t>top</a:t>
            </a:r>
            <a:r>
              <a:rPr lang="en-US" spc="15" dirty="0"/>
              <a:t> </a:t>
            </a:r>
            <a:r>
              <a:rPr lang="en-US" dirty="0"/>
              <a:t>carrier</a:t>
            </a:r>
            <a:r>
              <a:rPr lang="en-US" spc="20" dirty="0"/>
              <a:t> </a:t>
            </a:r>
            <a:r>
              <a:rPr lang="en-US" spc="135" dirty="0"/>
              <a:t>names</a:t>
            </a:r>
            <a:r>
              <a:rPr lang="en-US" spc="10" dirty="0"/>
              <a:t> </a:t>
            </a:r>
            <a:r>
              <a:rPr lang="en-US" spc="175" dirty="0"/>
              <a:t>based</a:t>
            </a:r>
            <a:r>
              <a:rPr lang="en-US" spc="5" dirty="0"/>
              <a:t> </a:t>
            </a:r>
            <a:r>
              <a:rPr lang="en-US" spc="130" dirty="0"/>
              <a:t>on</a:t>
            </a:r>
            <a:r>
              <a:rPr lang="en-US" spc="70" dirty="0"/>
              <a:t> </a:t>
            </a:r>
            <a:r>
              <a:rPr lang="en-US" spc="105" dirty="0"/>
              <a:t>passenger</a:t>
            </a:r>
            <a:r>
              <a:rPr lang="en-US" spc="20" dirty="0"/>
              <a:t> </a:t>
            </a:r>
            <a:r>
              <a:rPr lang="en-US" spc="60" dirty="0"/>
              <a:t>preference,</a:t>
            </a:r>
            <a:r>
              <a:rPr lang="en-US" spc="130" dirty="0"/>
              <a:t> </a:t>
            </a:r>
            <a:r>
              <a:rPr lang="en-US" spc="70" dirty="0"/>
              <a:t>analyzing </a:t>
            </a:r>
            <a:r>
              <a:rPr lang="en-US" spc="90" dirty="0"/>
              <a:t>popular</a:t>
            </a:r>
            <a:r>
              <a:rPr lang="en-US" dirty="0"/>
              <a:t> routes,</a:t>
            </a:r>
            <a:r>
              <a:rPr lang="en-US" spc="-35" dirty="0"/>
              <a:t> </a:t>
            </a:r>
            <a:r>
              <a:rPr lang="en-US" spc="195" dirty="0"/>
              <a:t>and</a:t>
            </a:r>
            <a:r>
              <a:rPr lang="en-US" spc="-15" dirty="0"/>
              <a:t> </a:t>
            </a:r>
            <a:r>
              <a:rPr lang="en-US" spc="50" dirty="0"/>
              <a:t>exploring</a:t>
            </a:r>
            <a:r>
              <a:rPr lang="en-US" spc="5" dirty="0"/>
              <a:t> </a:t>
            </a:r>
            <a:r>
              <a:rPr lang="en-US" dirty="0"/>
              <a:t>other </a:t>
            </a:r>
            <a:r>
              <a:rPr lang="en-US" spc="60" dirty="0"/>
              <a:t>key</a:t>
            </a:r>
            <a:r>
              <a:rPr lang="en-US" spc="30" dirty="0"/>
              <a:t> </a:t>
            </a:r>
            <a:r>
              <a:rPr lang="en-US" dirty="0"/>
              <a:t>metrics.</a:t>
            </a:r>
            <a:r>
              <a:rPr lang="en-US" spc="-35" dirty="0"/>
              <a:t> </a:t>
            </a:r>
          </a:p>
          <a:p>
            <a:r>
              <a:rPr lang="en-US" dirty="0"/>
              <a:t>The</a:t>
            </a:r>
            <a:r>
              <a:rPr lang="en-US" spc="50" dirty="0"/>
              <a:t> </a:t>
            </a:r>
            <a:r>
              <a:rPr lang="en-US" dirty="0"/>
              <a:t>ultimate</a:t>
            </a:r>
            <a:r>
              <a:rPr lang="en-US" spc="-25" dirty="0"/>
              <a:t> </a:t>
            </a:r>
            <a:r>
              <a:rPr lang="en-US" spc="165" dirty="0"/>
              <a:t>goal</a:t>
            </a:r>
            <a:r>
              <a:rPr lang="en-US" spc="-50" dirty="0"/>
              <a:t> </a:t>
            </a:r>
            <a:r>
              <a:rPr lang="en-US" spc="-90" dirty="0"/>
              <a:t>is</a:t>
            </a:r>
            <a:r>
              <a:rPr lang="en-US" spc="-10" dirty="0"/>
              <a:t> </a:t>
            </a:r>
            <a:r>
              <a:rPr lang="en-US" spc="-25" dirty="0"/>
              <a:t>to </a:t>
            </a:r>
            <a:r>
              <a:rPr lang="en-US" spc="85" dirty="0"/>
              <a:t>provide</a:t>
            </a:r>
            <a:r>
              <a:rPr lang="en-US" spc="-30" dirty="0"/>
              <a:t> </a:t>
            </a:r>
            <a:r>
              <a:rPr lang="en-US" spc="105" dirty="0"/>
              <a:t>actionable</a:t>
            </a:r>
            <a:r>
              <a:rPr lang="en-US" spc="-30" dirty="0"/>
              <a:t> </a:t>
            </a:r>
            <a:r>
              <a:rPr lang="en-US" spc="110" dirty="0"/>
              <a:t>recommendations</a:t>
            </a:r>
            <a:r>
              <a:rPr lang="en-US" spc="-15" dirty="0"/>
              <a:t> </a:t>
            </a:r>
            <a:r>
              <a:rPr lang="en-US" dirty="0"/>
              <a:t>that</a:t>
            </a:r>
            <a:r>
              <a:rPr lang="en-US" spc="5" dirty="0"/>
              <a:t> </a:t>
            </a:r>
            <a:r>
              <a:rPr lang="en-US" spc="215" dirty="0"/>
              <a:t>can</a:t>
            </a:r>
            <a:r>
              <a:rPr lang="en-US" spc="-35" dirty="0"/>
              <a:t> </a:t>
            </a:r>
            <a:r>
              <a:rPr lang="en-US" spc="165" dirty="0"/>
              <a:t>enhance</a:t>
            </a:r>
            <a:r>
              <a:rPr lang="en-US" spc="45" dirty="0"/>
              <a:t> </a:t>
            </a:r>
            <a:r>
              <a:rPr lang="en-US" spc="65" dirty="0"/>
              <a:t>operational </a:t>
            </a:r>
            <a:r>
              <a:rPr lang="en-US" spc="55" dirty="0"/>
              <a:t>efficiency</a:t>
            </a:r>
            <a:r>
              <a:rPr lang="en-US" spc="-80" dirty="0"/>
              <a:t> </a:t>
            </a:r>
            <a:r>
              <a:rPr lang="en-US" spc="200" dirty="0"/>
              <a:t>and</a:t>
            </a:r>
            <a:r>
              <a:rPr lang="en-US" spc="-45" dirty="0"/>
              <a:t> </a:t>
            </a:r>
            <a:r>
              <a:rPr lang="en-US" spc="-25" dirty="0"/>
              <a:t>Profitability</a:t>
            </a:r>
            <a:r>
              <a:rPr lang="en-US" spc="-5" dirty="0"/>
              <a:t> </a:t>
            </a:r>
            <a:r>
              <a:rPr lang="en-US" spc="-50" dirty="0"/>
              <a:t>.</a:t>
            </a:r>
            <a:endParaRPr lang="en-IN" dirty="0"/>
          </a:p>
        </p:txBody>
      </p:sp>
    </p:spTree>
    <p:extLst>
      <p:ext uri="{BB962C8B-B14F-4D97-AF65-F5344CB8AC3E}">
        <p14:creationId xmlns:p14="http://schemas.microsoft.com/office/powerpoint/2010/main" val="3734351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5E222-299C-023C-4397-937AA8BE298C}"/>
              </a:ext>
            </a:extLst>
          </p:cNvPr>
          <p:cNvSpPr>
            <a:spLocks noGrp="1"/>
          </p:cNvSpPr>
          <p:nvPr>
            <p:ph type="title"/>
          </p:nvPr>
        </p:nvSpPr>
        <p:spPr>
          <a:xfrm>
            <a:off x="1484312" y="195943"/>
            <a:ext cx="10018712" cy="990600"/>
          </a:xfrm>
        </p:spPr>
        <p:txBody>
          <a:bodyPr/>
          <a:lstStyle/>
          <a:p>
            <a:r>
              <a:rPr lang="en-IN" b="1" dirty="0">
                <a:solidFill>
                  <a:schemeClr val="accent1">
                    <a:lumMod val="75000"/>
                  </a:schemeClr>
                </a:solidFill>
                <a:latin typeface="Algerian" panose="04020705040A02060702" pitchFamily="82" charset="0"/>
              </a:rPr>
              <a:t>Business Overview</a:t>
            </a:r>
          </a:p>
        </p:txBody>
      </p:sp>
      <p:sp>
        <p:nvSpPr>
          <p:cNvPr id="3" name="Content Placeholder 2">
            <a:extLst>
              <a:ext uri="{FF2B5EF4-FFF2-40B4-BE49-F238E27FC236}">
                <a16:creationId xmlns:a16="http://schemas.microsoft.com/office/drawing/2014/main" id="{D56336AE-5DBC-7BFD-13A6-6E6005E8BAC2}"/>
              </a:ext>
            </a:extLst>
          </p:cNvPr>
          <p:cNvSpPr>
            <a:spLocks noGrp="1"/>
          </p:cNvSpPr>
          <p:nvPr>
            <p:ph idx="1"/>
          </p:nvPr>
        </p:nvSpPr>
        <p:spPr>
          <a:xfrm>
            <a:off x="1484311" y="1426029"/>
            <a:ext cx="10018712" cy="4746171"/>
          </a:xfrm>
        </p:spPr>
        <p:txBody>
          <a:bodyPr/>
          <a:lstStyle/>
          <a:p>
            <a:pPr marL="0" indent="0">
              <a:buNone/>
            </a:pPr>
            <a:r>
              <a:rPr lang="en-US" dirty="0">
                <a:latin typeface="Arial" panose="020B0604020202020204" pitchFamily="34" charset="0"/>
                <a:cs typeface="Arial" panose="020B0604020202020204" pitchFamily="34" charset="0"/>
              </a:rPr>
              <a:t>High Cloud Airline is a forward-thinking aviation company leveraging data-driven insights to enhance operations and customer satisfaction. Our approach combines real time data analysis with advanced technologies to optimize fleet management, improve route efficiency, and elevate passenger experiences.</a:t>
            </a:r>
          </a:p>
          <a:p>
            <a:pPr marL="12700">
              <a:lnSpc>
                <a:spcPct val="100000"/>
              </a:lnSpc>
              <a:spcBef>
                <a:spcPts val="994"/>
              </a:spcBef>
              <a:tabLst>
                <a:tab pos="355600" algn="l"/>
              </a:tabLst>
            </a:pPr>
            <a:r>
              <a:rPr lang="en-US" sz="2000" spc="100" dirty="0">
                <a:latin typeface="Arial" panose="020B0604020202020204" pitchFamily="34" charset="0"/>
                <a:cs typeface="Arial" panose="020B0604020202020204" pitchFamily="34" charset="0"/>
              </a:rPr>
              <a:t>Improved</a:t>
            </a:r>
            <a:r>
              <a:rPr lang="en-US" sz="2000" spc="-35" dirty="0">
                <a:latin typeface="Arial" panose="020B0604020202020204" pitchFamily="34" charset="0"/>
                <a:cs typeface="Arial" panose="020B0604020202020204" pitchFamily="34" charset="0"/>
              </a:rPr>
              <a:t> </a:t>
            </a:r>
            <a:r>
              <a:rPr lang="en-US" sz="2000" spc="130" dirty="0">
                <a:latin typeface="Arial" panose="020B0604020202020204" pitchFamily="34" charset="0"/>
                <a:cs typeface="Arial" panose="020B0604020202020204" pitchFamily="34" charset="0"/>
              </a:rPr>
              <a:t>load</a:t>
            </a:r>
            <a:r>
              <a:rPr lang="en-US" sz="2000" spc="-30" dirty="0">
                <a:latin typeface="Arial" panose="020B0604020202020204" pitchFamily="34" charset="0"/>
                <a:cs typeface="Arial" panose="020B0604020202020204" pitchFamily="34" charset="0"/>
              </a:rPr>
              <a:t> </a:t>
            </a:r>
            <a:r>
              <a:rPr lang="en-US" sz="2000" spc="60" dirty="0">
                <a:latin typeface="Arial" panose="020B0604020202020204" pitchFamily="34" charset="0"/>
                <a:cs typeface="Arial" panose="020B0604020202020204" pitchFamily="34" charset="0"/>
              </a:rPr>
              <a:t>factor</a:t>
            </a:r>
          </a:p>
          <a:p>
            <a:pPr marL="12700">
              <a:lnSpc>
                <a:spcPct val="100000"/>
              </a:lnSpc>
              <a:spcBef>
                <a:spcPts val="994"/>
              </a:spcBef>
              <a:tabLst>
                <a:tab pos="355600" algn="l"/>
              </a:tabLst>
            </a:pPr>
            <a:r>
              <a:rPr lang="en-US" sz="2000" spc="145" dirty="0">
                <a:latin typeface="Arial" panose="020B0604020202020204" pitchFamily="34" charset="0"/>
                <a:cs typeface="Arial" panose="020B0604020202020204" pitchFamily="34" charset="0"/>
              </a:rPr>
              <a:t>Enhance</a:t>
            </a:r>
            <a:r>
              <a:rPr lang="en-US" sz="2000" spc="-50" dirty="0">
                <a:latin typeface="Arial" panose="020B0604020202020204" pitchFamily="34" charset="0"/>
                <a:cs typeface="Arial" panose="020B0604020202020204" pitchFamily="34" charset="0"/>
              </a:rPr>
              <a:t> </a:t>
            </a:r>
            <a:r>
              <a:rPr lang="en-US" sz="2000" spc="90" dirty="0">
                <a:latin typeface="Arial" panose="020B0604020202020204" pitchFamily="34" charset="0"/>
                <a:cs typeface="Arial" panose="020B0604020202020204" pitchFamily="34" charset="0"/>
              </a:rPr>
              <a:t>Passenger</a:t>
            </a:r>
            <a:r>
              <a:rPr lang="en-US" sz="2000" spc="-10" dirty="0">
                <a:latin typeface="Arial" panose="020B0604020202020204" pitchFamily="34" charset="0"/>
                <a:cs typeface="Arial" panose="020B0604020202020204" pitchFamily="34" charset="0"/>
              </a:rPr>
              <a:t> </a:t>
            </a:r>
            <a:r>
              <a:rPr lang="en-US" sz="2000" spc="60" dirty="0">
                <a:latin typeface="Arial" panose="020B0604020202020204" pitchFamily="34" charset="0"/>
                <a:cs typeface="Arial" panose="020B0604020202020204" pitchFamily="34" charset="0"/>
              </a:rPr>
              <a:t>Experience</a:t>
            </a:r>
            <a:endParaRPr lang="en-US" sz="2000" dirty="0">
              <a:latin typeface="Arial" panose="020B0604020202020204" pitchFamily="34" charset="0"/>
              <a:cs typeface="Arial" panose="020B0604020202020204" pitchFamily="34" charset="0"/>
            </a:endParaRPr>
          </a:p>
          <a:p>
            <a:pPr marL="12700">
              <a:lnSpc>
                <a:spcPct val="100000"/>
              </a:lnSpc>
              <a:spcBef>
                <a:spcPts val="994"/>
              </a:spcBef>
              <a:tabLst>
                <a:tab pos="355600" algn="l"/>
              </a:tabLst>
            </a:pPr>
            <a:r>
              <a:rPr lang="en-US" sz="2000" spc="65" dirty="0">
                <a:latin typeface="Arial" panose="020B0604020202020204" pitchFamily="34" charset="0"/>
                <a:cs typeface="Arial" panose="020B0604020202020204" pitchFamily="34" charset="0"/>
              </a:rPr>
              <a:t>Optimized</a:t>
            </a:r>
            <a:r>
              <a:rPr lang="en-US" sz="2000" spc="30" dirty="0">
                <a:latin typeface="Arial" panose="020B0604020202020204" pitchFamily="34" charset="0"/>
                <a:cs typeface="Arial" panose="020B0604020202020204" pitchFamily="34" charset="0"/>
              </a:rPr>
              <a:t> </a:t>
            </a:r>
            <a:r>
              <a:rPr lang="en-US" sz="2000" spc="65" dirty="0">
                <a:latin typeface="Arial" panose="020B0604020202020204" pitchFamily="34" charset="0"/>
                <a:cs typeface="Arial" panose="020B0604020202020204" pitchFamily="34" charset="0"/>
              </a:rPr>
              <a:t>resource</a:t>
            </a:r>
            <a:r>
              <a:rPr lang="en-US" sz="2000" spc="-50" dirty="0">
                <a:latin typeface="Arial" panose="020B0604020202020204" pitchFamily="34" charset="0"/>
                <a:cs typeface="Arial" panose="020B0604020202020204" pitchFamily="34" charset="0"/>
              </a:rPr>
              <a:t> </a:t>
            </a:r>
            <a:r>
              <a:rPr lang="en-US" sz="2000" spc="55" dirty="0">
                <a:latin typeface="Arial" panose="020B0604020202020204" pitchFamily="34" charset="0"/>
                <a:cs typeface="Arial" panose="020B0604020202020204" pitchFamily="34" charset="0"/>
              </a:rPr>
              <a:t>allocation</a:t>
            </a:r>
            <a:endParaRPr lang="en-US" sz="2000" dirty="0">
              <a:latin typeface="Arial" panose="020B0604020202020204" pitchFamily="34" charset="0"/>
              <a:cs typeface="Arial" panose="020B0604020202020204" pitchFamily="34" charset="0"/>
            </a:endParaRPr>
          </a:p>
          <a:p>
            <a:pPr marL="12700">
              <a:lnSpc>
                <a:spcPct val="100000"/>
              </a:lnSpc>
              <a:spcBef>
                <a:spcPts val="990"/>
              </a:spcBef>
              <a:tabLst>
                <a:tab pos="355600" algn="l"/>
              </a:tabLst>
            </a:pPr>
            <a:r>
              <a:rPr lang="en-US" sz="2000" spc="155" dirty="0">
                <a:latin typeface="Arial" panose="020B0604020202020204" pitchFamily="34" charset="0"/>
                <a:cs typeface="Arial" panose="020B0604020202020204" pitchFamily="34" charset="0"/>
              </a:rPr>
              <a:t>Data</a:t>
            </a:r>
            <a:r>
              <a:rPr lang="en-US" sz="2000" spc="-5" dirty="0">
                <a:latin typeface="Arial" panose="020B0604020202020204" pitchFamily="34" charset="0"/>
                <a:cs typeface="Arial" panose="020B0604020202020204" pitchFamily="34" charset="0"/>
              </a:rPr>
              <a:t> </a:t>
            </a:r>
            <a:r>
              <a:rPr lang="en-US" sz="2000" spc="75" dirty="0">
                <a:latin typeface="Arial" panose="020B0604020202020204" pitchFamily="34" charset="0"/>
                <a:cs typeface="Arial" panose="020B0604020202020204" pitchFamily="34" charset="0"/>
              </a:rPr>
              <a:t>–Driven</a:t>
            </a:r>
            <a:r>
              <a:rPr lang="en-US" sz="2000" spc="-50" dirty="0">
                <a:latin typeface="Arial" panose="020B0604020202020204" pitchFamily="34" charset="0"/>
                <a:cs typeface="Arial" panose="020B0604020202020204" pitchFamily="34" charset="0"/>
              </a:rPr>
              <a:t> </a:t>
            </a:r>
            <a:r>
              <a:rPr lang="en-US" sz="2000" spc="80" dirty="0">
                <a:latin typeface="Arial" panose="020B0604020202020204" pitchFamily="34" charset="0"/>
                <a:cs typeface="Arial" panose="020B0604020202020204" pitchFamily="34" charset="0"/>
              </a:rPr>
              <a:t>Decision</a:t>
            </a:r>
            <a:r>
              <a:rPr lang="en-US" sz="2000" spc="-45" dirty="0">
                <a:latin typeface="Arial" panose="020B0604020202020204" pitchFamily="34" charset="0"/>
                <a:cs typeface="Arial" panose="020B0604020202020204" pitchFamily="34" charset="0"/>
              </a:rPr>
              <a:t> </a:t>
            </a:r>
            <a:r>
              <a:rPr lang="en-US" sz="2000" spc="135" dirty="0">
                <a:latin typeface="Arial" panose="020B0604020202020204" pitchFamily="34" charset="0"/>
                <a:cs typeface="Arial" panose="020B0604020202020204" pitchFamily="34" charset="0"/>
              </a:rPr>
              <a:t>Making</a:t>
            </a:r>
            <a:endParaRPr lang="en-US" sz="2000"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5595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C930-53DC-E2E0-7EB9-3CF00B917E8D}"/>
              </a:ext>
            </a:extLst>
          </p:cNvPr>
          <p:cNvSpPr>
            <a:spLocks noGrp="1"/>
          </p:cNvSpPr>
          <p:nvPr>
            <p:ph type="title"/>
          </p:nvPr>
        </p:nvSpPr>
        <p:spPr>
          <a:xfrm>
            <a:off x="1484312" y="228601"/>
            <a:ext cx="10018711" cy="1001486"/>
          </a:xfrm>
        </p:spPr>
        <p:txBody>
          <a:bodyPr/>
          <a:lstStyle/>
          <a:p>
            <a:r>
              <a:rPr lang="en-IN" b="1" dirty="0">
                <a:solidFill>
                  <a:schemeClr val="accent1">
                    <a:lumMod val="75000"/>
                  </a:schemeClr>
                </a:solidFill>
                <a:latin typeface="Algerian" panose="04020705040A02060702" pitchFamily="82" charset="0"/>
              </a:rPr>
              <a:t>Project</a:t>
            </a:r>
            <a:r>
              <a:rPr lang="en-IN" dirty="0">
                <a:solidFill>
                  <a:schemeClr val="accent1">
                    <a:lumMod val="75000"/>
                  </a:schemeClr>
                </a:solidFill>
                <a:latin typeface="Algerian" panose="04020705040A02060702" pitchFamily="82" charset="0"/>
              </a:rPr>
              <a:t> </a:t>
            </a:r>
            <a:r>
              <a:rPr lang="en-IN" b="1" dirty="0">
                <a:solidFill>
                  <a:schemeClr val="accent1">
                    <a:lumMod val="75000"/>
                  </a:schemeClr>
                </a:solidFill>
                <a:latin typeface="Algerian" panose="04020705040A02060702" pitchFamily="82" charset="0"/>
              </a:rPr>
              <a:t>Scope</a:t>
            </a:r>
          </a:p>
        </p:txBody>
      </p:sp>
      <p:sp>
        <p:nvSpPr>
          <p:cNvPr id="3" name="Content Placeholder 2">
            <a:extLst>
              <a:ext uri="{FF2B5EF4-FFF2-40B4-BE49-F238E27FC236}">
                <a16:creationId xmlns:a16="http://schemas.microsoft.com/office/drawing/2014/main" id="{2B5D7144-3149-EB0F-B878-C9C63D4154D4}"/>
              </a:ext>
            </a:extLst>
          </p:cNvPr>
          <p:cNvSpPr>
            <a:spLocks noGrp="1"/>
          </p:cNvSpPr>
          <p:nvPr>
            <p:ph idx="1"/>
          </p:nvPr>
        </p:nvSpPr>
        <p:spPr>
          <a:xfrm>
            <a:off x="1484310" y="1230087"/>
            <a:ext cx="10018711" cy="4561113"/>
          </a:xfrm>
        </p:spPr>
        <p:txBody>
          <a:bodyPr>
            <a:normAutofit/>
          </a:bodyPr>
          <a:lstStyle/>
          <a:p>
            <a:pPr marL="0" indent="0">
              <a:buNone/>
            </a:pPr>
            <a:r>
              <a:rPr lang="en-US" dirty="0">
                <a:latin typeface="Arial" panose="020B0604020202020204" pitchFamily="34" charset="0"/>
                <a:cs typeface="Arial" panose="020B0604020202020204" pitchFamily="34" charset="0"/>
              </a:rPr>
              <a:t>This project aims to harness data analysis to optimize High Cloud Airline's operations and performance by focusing on key performance indicators (KPIs). The scope includes in depth analysis of the following:</a:t>
            </a:r>
          </a:p>
          <a:p>
            <a:r>
              <a:rPr lang="en-US" sz="2000" dirty="0">
                <a:latin typeface="Arial" panose="020B0604020202020204" pitchFamily="34" charset="0"/>
                <a:cs typeface="Arial" panose="020B0604020202020204" pitchFamily="34" charset="0"/>
              </a:rPr>
              <a:t>Load Factors</a:t>
            </a:r>
          </a:p>
          <a:p>
            <a:r>
              <a:rPr lang="en-US" sz="2000" dirty="0">
                <a:latin typeface="Arial" panose="020B0604020202020204" pitchFamily="34" charset="0"/>
                <a:cs typeface="Arial" panose="020B0604020202020204" pitchFamily="34" charset="0"/>
              </a:rPr>
              <a:t>Passenger Preferences</a:t>
            </a:r>
          </a:p>
          <a:p>
            <a:r>
              <a:rPr lang="en-US" sz="2000" dirty="0">
                <a:latin typeface="Arial" panose="020B0604020202020204" pitchFamily="34" charset="0"/>
                <a:cs typeface="Arial" panose="020B0604020202020204" pitchFamily="34" charset="0"/>
              </a:rPr>
              <a:t>Popular Routes</a:t>
            </a:r>
          </a:p>
          <a:p>
            <a:r>
              <a:rPr lang="en-US" sz="2000" dirty="0">
                <a:latin typeface="Arial" panose="020B0604020202020204" pitchFamily="34" charset="0"/>
                <a:cs typeface="Arial" panose="020B0604020202020204" pitchFamily="34" charset="0"/>
              </a:rPr>
              <a:t>Operational Efficiency</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156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AF93-A443-F49F-C1EE-3CD985BDCDB5}"/>
              </a:ext>
            </a:extLst>
          </p:cNvPr>
          <p:cNvSpPr>
            <a:spLocks noGrp="1"/>
          </p:cNvSpPr>
          <p:nvPr>
            <p:ph type="title"/>
          </p:nvPr>
        </p:nvSpPr>
        <p:spPr>
          <a:xfrm>
            <a:off x="1484312" y="250372"/>
            <a:ext cx="9891259" cy="1110342"/>
          </a:xfrm>
        </p:spPr>
        <p:txBody>
          <a:bodyPr/>
          <a:lstStyle/>
          <a:p>
            <a:r>
              <a:rPr lang="en-IN" b="1" dirty="0">
                <a:solidFill>
                  <a:schemeClr val="accent1">
                    <a:lumMod val="75000"/>
                  </a:schemeClr>
                </a:solidFill>
                <a:latin typeface="Algerian" panose="04020705040A02060702" pitchFamily="82" charset="0"/>
              </a:rPr>
              <a:t>Data</a:t>
            </a:r>
            <a:r>
              <a:rPr lang="en-IN" dirty="0">
                <a:solidFill>
                  <a:schemeClr val="accent1">
                    <a:lumMod val="75000"/>
                  </a:schemeClr>
                </a:solidFill>
                <a:latin typeface="Algerian" panose="04020705040A02060702" pitchFamily="82" charset="0"/>
              </a:rPr>
              <a:t> </a:t>
            </a:r>
            <a:r>
              <a:rPr lang="en-IN" b="1" dirty="0">
                <a:solidFill>
                  <a:schemeClr val="accent1">
                    <a:lumMod val="75000"/>
                  </a:schemeClr>
                </a:solidFill>
                <a:latin typeface="Algerian" panose="04020705040A02060702" pitchFamily="82" charset="0"/>
              </a:rPr>
              <a:t>Modelling</a:t>
            </a:r>
          </a:p>
        </p:txBody>
      </p:sp>
      <p:sp>
        <p:nvSpPr>
          <p:cNvPr id="3" name="Content Placeholder 2">
            <a:extLst>
              <a:ext uri="{FF2B5EF4-FFF2-40B4-BE49-F238E27FC236}">
                <a16:creationId xmlns:a16="http://schemas.microsoft.com/office/drawing/2014/main" id="{1C4E6740-6EBF-3D98-BC58-0905D98E6CE9}"/>
              </a:ext>
            </a:extLst>
          </p:cNvPr>
          <p:cNvSpPr>
            <a:spLocks noGrp="1"/>
          </p:cNvSpPr>
          <p:nvPr>
            <p:ph idx="1"/>
          </p:nvPr>
        </p:nvSpPr>
        <p:spPr>
          <a:xfrm>
            <a:off x="1484310" y="1262743"/>
            <a:ext cx="10076319" cy="4811486"/>
          </a:xfrm>
        </p:spPr>
        <p:txBody>
          <a:bodyPr/>
          <a:lstStyle/>
          <a:p>
            <a:pPr marL="354965" marR="17145" indent="-342900">
              <a:lnSpc>
                <a:spcPct val="100800"/>
              </a:lnSpc>
              <a:spcBef>
                <a:spcPts val="85"/>
              </a:spcBef>
              <a:tabLst>
                <a:tab pos="355600" algn="l"/>
              </a:tabLst>
            </a:pPr>
            <a:r>
              <a:rPr lang="en-US" sz="2400" spc="55" dirty="0">
                <a:solidFill>
                  <a:srgbClr val="404040"/>
                </a:solidFill>
                <a:latin typeface="Arial" panose="020B0604020202020204" pitchFamily="34" charset="0"/>
                <a:cs typeface="Arial" panose="020B0604020202020204" pitchFamily="34" charset="0"/>
              </a:rPr>
              <a:t>Throughout</a:t>
            </a:r>
            <a:r>
              <a:rPr lang="en-US" sz="2400" spc="-90" dirty="0">
                <a:solidFill>
                  <a:srgbClr val="404040"/>
                </a:solidFill>
                <a:latin typeface="Arial" panose="020B0604020202020204" pitchFamily="34" charset="0"/>
                <a:cs typeface="Arial" panose="020B0604020202020204" pitchFamily="34" charset="0"/>
              </a:rPr>
              <a:t> </a:t>
            </a:r>
            <a:r>
              <a:rPr lang="en-US" sz="2400" spc="60" dirty="0">
                <a:solidFill>
                  <a:srgbClr val="404040"/>
                </a:solidFill>
                <a:latin typeface="Arial" panose="020B0604020202020204" pitchFamily="34" charset="0"/>
                <a:cs typeface="Arial" panose="020B0604020202020204" pitchFamily="34" charset="0"/>
              </a:rPr>
              <a:t>our</a:t>
            </a:r>
            <a:r>
              <a:rPr lang="en-US" sz="2400" spc="-15" dirty="0">
                <a:solidFill>
                  <a:srgbClr val="404040"/>
                </a:solidFill>
                <a:latin typeface="Arial" panose="020B0604020202020204" pitchFamily="34" charset="0"/>
                <a:cs typeface="Arial" panose="020B0604020202020204" pitchFamily="34" charset="0"/>
              </a:rPr>
              <a:t> </a:t>
            </a:r>
            <a:r>
              <a:rPr lang="en-US" sz="2400" dirty="0">
                <a:solidFill>
                  <a:srgbClr val="404040"/>
                </a:solidFill>
                <a:latin typeface="Arial" panose="020B0604020202020204" pitchFamily="34" charset="0"/>
                <a:cs typeface="Arial" panose="020B0604020202020204" pitchFamily="34" charset="0"/>
              </a:rPr>
              <a:t>analysis,</a:t>
            </a:r>
            <a:r>
              <a:rPr lang="en-US" sz="2400" spc="-50" dirty="0">
                <a:solidFill>
                  <a:srgbClr val="404040"/>
                </a:solidFill>
                <a:latin typeface="Arial" panose="020B0604020202020204" pitchFamily="34" charset="0"/>
                <a:cs typeface="Arial" panose="020B0604020202020204" pitchFamily="34" charset="0"/>
              </a:rPr>
              <a:t> </a:t>
            </a:r>
            <a:r>
              <a:rPr lang="en-US" sz="2400" spc="160" dirty="0">
                <a:solidFill>
                  <a:srgbClr val="404040"/>
                </a:solidFill>
                <a:latin typeface="Arial" panose="020B0604020202020204" pitchFamily="34" charset="0"/>
                <a:cs typeface="Arial" panose="020B0604020202020204" pitchFamily="34" charset="0"/>
              </a:rPr>
              <a:t>we</a:t>
            </a:r>
            <a:r>
              <a:rPr lang="en-US" sz="2400" spc="25" dirty="0">
                <a:solidFill>
                  <a:srgbClr val="404040"/>
                </a:solidFill>
                <a:latin typeface="Arial" panose="020B0604020202020204" pitchFamily="34" charset="0"/>
                <a:cs typeface="Arial" panose="020B0604020202020204" pitchFamily="34" charset="0"/>
              </a:rPr>
              <a:t> </a:t>
            </a:r>
            <a:r>
              <a:rPr lang="en-US" sz="2400" spc="110" dirty="0">
                <a:solidFill>
                  <a:srgbClr val="404040"/>
                </a:solidFill>
                <a:latin typeface="Arial" panose="020B0604020202020204" pitchFamily="34" charset="0"/>
                <a:cs typeface="Arial" panose="020B0604020202020204" pitchFamily="34" charset="0"/>
              </a:rPr>
              <a:t>encountered</a:t>
            </a:r>
            <a:r>
              <a:rPr lang="en-US" sz="2400" spc="-30" dirty="0">
                <a:solidFill>
                  <a:srgbClr val="404040"/>
                </a:solidFill>
                <a:latin typeface="Arial" panose="020B0604020202020204" pitchFamily="34" charset="0"/>
                <a:cs typeface="Arial" panose="020B0604020202020204" pitchFamily="34" charset="0"/>
              </a:rPr>
              <a:t> </a:t>
            </a:r>
            <a:r>
              <a:rPr lang="en-US" sz="2400" spc="45" dirty="0">
                <a:solidFill>
                  <a:srgbClr val="404040"/>
                </a:solidFill>
                <a:latin typeface="Arial" panose="020B0604020202020204" pitchFamily="34" charset="0"/>
                <a:cs typeface="Arial" panose="020B0604020202020204" pitchFamily="34" charset="0"/>
              </a:rPr>
              <a:t>various</a:t>
            </a:r>
            <a:r>
              <a:rPr lang="en-US" sz="2400" spc="-25" dirty="0">
                <a:solidFill>
                  <a:srgbClr val="404040"/>
                </a:solidFill>
                <a:latin typeface="Arial" panose="020B0604020202020204" pitchFamily="34" charset="0"/>
                <a:cs typeface="Arial" panose="020B0604020202020204" pitchFamily="34" charset="0"/>
              </a:rPr>
              <a:t> </a:t>
            </a:r>
            <a:r>
              <a:rPr lang="en-US" sz="2400" spc="105" dirty="0">
                <a:solidFill>
                  <a:srgbClr val="404040"/>
                </a:solidFill>
                <a:latin typeface="Arial" panose="020B0604020202020204" pitchFamily="34" charset="0"/>
                <a:cs typeface="Arial" panose="020B0604020202020204" pitchFamily="34" charset="0"/>
              </a:rPr>
              <a:t>challenges</a:t>
            </a:r>
            <a:r>
              <a:rPr lang="en-US" sz="2400" spc="-30" dirty="0">
                <a:solidFill>
                  <a:srgbClr val="404040"/>
                </a:solidFill>
                <a:latin typeface="Arial" panose="020B0604020202020204" pitchFamily="34" charset="0"/>
                <a:cs typeface="Arial" panose="020B0604020202020204" pitchFamily="34" charset="0"/>
              </a:rPr>
              <a:t> </a:t>
            </a:r>
            <a:r>
              <a:rPr lang="en-US" sz="2400" dirty="0">
                <a:solidFill>
                  <a:srgbClr val="404040"/>
                </a:solidFill>
                <a:latin typeface="Arial" panose="020B0604020202020204" pitchFamily="34" charset="0"/>
                <a:cs typeface="Arial" panose="020B0604020202020204" pitchFamily="34" charset="0"/>
              </a:rPr>
              <a:t>in</a:t>
            </a:r>
            <a:r>
              <a:rPr lang="en-US" sz="2400" spc="-50" dirty="0">
                <a:solidFill>
                  <a:srgbClr val="404040"/>
                </a:solidFill>
                <a:latin typeface="Arial" panose="020B0604020202020204" pitchFamily="34" charset="0"/>
                <a:cs typeface="Arial" panose="020B0604020202020204" pitchFamily="34" charset="0"/>
              </a:rPr>
              <a:t> </a:t>
            </a:r>
            <a:r>
              <a:rPr lang="en-US" sz="2400" spc="80" dirty="0">
                <a:solidFill>
                  <a:srgbClr val="404040"/>
                </a:solidFill>
                <a:latin typeface="Arial" panose="020B0604020202020204" pitchFamily="34" charset="0"/>
                <a:cs typeface="Arial" panose="020B0604020202020204" pitchFamily="34" charset="0"/>
              </a:rPr>
              <a:t>handling </a:t>
            </a:r>
            <a:r>
              <a:rPr lang="en-US" sz="2400" spc="60" dirty="0">
                <a:solidFill>
                  <a:srgbClr val="404040"/>
                </a:solidFill>
                <a:latin typeface="Arial" panose="020B0604020202020204" pitchFamily="34" charset="0"/>
                <a:cs typeface="Arial" panose="020B0604020202020204" pitchFamily="34" charset="0"/>
              </a:rPr>
              <a:t>the</a:t>
            </a:r>
            <a:r>
              <a:rPr lang="en-US" sz="2400" spc="-65" dirty="0">
                <a:solidFill>
                  <a:srgbClr val="404040"/>
                </a:solidFill>
                <a:latin typeface="Arial" panose="020B0604020202020204" pitchFamily="34" charset="0"/>
                <a:cs typeface="Arial" panose="020B0604020202020204" pitchFamily="34" charset="0"/>
              </a:rPr>
              <a:t> </a:t>
            </a:r>
            <a:r>
              <a:rPr lang="en-US" sz="2400" spc="105" dirty="0">
                <a:solidFill>
                  <a:srgbClr val="404040"/>
                </a:solidFill>
                <a:latin typeface="Arial" panose="020B0604020202020204" pitchFamily="34" charset="0"/>
                <a:cs typeface="Arial" panose="020B0604020202020204" pitchFamily="34" charset="0"/>
              </a:rPr>
              <a:t>data.</a:t>
            </a:r>
            <a:r>
              <a:rPr lang="en-US" sz="2400" spc="-65" dirty="0">
                <a:solidFill>
                  <a:srgbClr val="404040"/>
                </a:solidFill>
                <a:latin typeface="Arial" panose="020B0604020202020204" pitchFamily="34" charset="0"/>
                <a:cs typeface="Arial" panose="020B0604020202020204" pitchFamily="34" charset="0"/>
              </a:rPr>
              <a:t> </a:t>
            </a:r>
            <a:r>
              <a:rPr lang="en-US" sz="2400" spc="130" dirty="0">
                <a:solidFill>
                  <a:srgbClr val="404040"/>
                </a:solidFill>
                <a:latin typeface="Arial" panose="020B0604020202020204" pitchFamily="34" charset="0"/>
                <a:cs typeface="Arial" panose="020B0604020202020204" pitchFamily="34" charset="0"/>
              </a:rPr>
              <a:t>Overcoming</a:t>
            </a:r>
            <a:r>
              <a:rPr lang="en-US" sz="2400" spc="-30" dirty="0">
                <a:solidFill>
                  <a:srgbClr val="404040"/>
                </a:solidFill>
                <a:latin typeface="Arial" panose="020B0604020202020204" pitchFamily="34" charset="0"/>
                <a:cs typeface="Arial" panose="020B0604020202020204" pitchFamily="34" charset="0"/>
              </a:rPr>
              <a:t> </a:t>
            </a:r>
            <a:r>
              <a:rPr lang="en-US" sz="2400" spc="65" dirty="0">
                <a:solidFill>
                  <a:srgbClr val="404040"/>
                </a:solidFill>
                <a:latin typeface="Arial" panose="020B0604020202020204" pitchFamily="34" charset="0"/>
                <a:cs typeface="Arial" panose="020B0604020202020204" pitchFamily="34" charset="0"/>
              </a:rPr>
              <a:t>these</a:t>
            </a:r>
            <a:r>
              <a:rPr lang="en-US" sz="2400" spc="-70" dirty="0">
                <a:solidFill>
                  <a:srgbClr val="404040"/>
                </a:solidFill>
                <a:latin typeface="Arial" panose="020B0604020202020204" pitchFamily="34" charset="0"/>
                <a:cs typeface="Arial" panose="020B0604020202020204" pitchFamily="34" charset="0"/>
              </a:rPr>
              <a:t> </a:t>
            </a:r>
            <a:r>
              <a:rPr lang="en-US" sz="2400" spc="100" dirty="0">
                <a:solidFill>
                  <a:srgbClr val="404040"/>
                </a:solidFill>
                <a:latin typeface="Arial" panose="020B0604020202020204" pitchFamily="34" charset="0"/>
                <a:cs typeface="Arial" panose="020B0604020202020204" pitchFamily="34" charset="0"/>
              </a:rPr>
              <a:t>challenges</a:t>
            </a:r>
            <a:r>
              <a:rPr lang="en-US" sz="2400" spc="-40" dirty="0">
                <a:solidFill>
                  <a:srgbClr val="404040"/>
                </a:solidFill>
                <a:latin typeface="Arial" panose="020B0604020202020204" pitchFamily="34" charset="0"/>
                <a:cs typeface="Arial" panose="020B0604020202020204" pitchFamily="34" charset="0"/>
              </a:rPr>
              <a:t> </a:t>
            </a:r>
            <a:r>
              <a:rPr lang="en-US" sz="2400" spc="-90" dirty="0">
                <a:solidFill>
                  <a:srgbClr val="404040"/>
                </a:solidFill>
                <a:latin typeface="Arial" panose="020B0604020202020204" pitchFamily="34" charset="0"/>
                <a:cs typeface="Arial" panose="020B0604020202020204" pitchFamily="34" charset="0"/>
              </a:rPr>
              <a:t>is</a:t>
            </a:r>
            <a:r>
              <a:rPr lang="en-US" sz="2400" spc="-40" dirty="0">
                <a:solidFill>
                  <a:srgbClr val="404040"/>
                </a:solidFill>
                <a:latin typeface="Arial" panose="020B0604020202020204" pitchFamily="34" charset="0"/>
                <a:cs typeface="Arial" panose="020B0604020202020204" pitchFamily="34" charset="0"/>
              </a:rPr>
              <a:t> </a:t>
            </a:r>
            <a:r>
              <a:rPr lang="en-US" sz="2400" spc="55" dirty="0">
                <a:solidFill>
                  <a:srgbClr val="404040"/>
                </a:solidFill>
                <a:latin typeface="Arial" panose="020B0604020202020204" pitchFamily="34" charset="0"/>
                <a:cs typeface="Arial" panose="020B0604020202020204" pitchFamily="34" charset="0"/>
              </a:rPr>
              <a:t>crucial</a:t>
            </a:r>
            <a:r>
              <a:rPr lang="en-US" sz="2400" spc="-5" dirty="0">
                <a:solidFill>
                  <a:srgbClr val="404040"/>
                </a:solidFill>
                <a:latin typeface="Arial" panose="020B0604020202020204" pitchFamily="34" charset="0"/>
                <a:cs typeface="Arial" panose="020B0604020202020204" pitchFamily="34" charset="0"/>
              </a:rPr>
              <a:t> </a:t>
            </a:r>
            <a:r>
              <a:rPr lang="en-US" sz="2400" dirty="0">
                <a:solidFill>
                  <a:srgbClr val="404040"/>
                </a:solidFill>
                <a:latin typeface="Arial" panose="020B0604020202020204" pitchFamily="34" charset="0"/>
                <a:cs typeface="Arial" panose="020B0604020202020204" pitchFamily="34" charset="0"/>
              </a:rPr>
              <a:t>for</a:t>
            </a:r>
            <a:r>
              <a:rPr lang="en-US" sz="2400" spc="-40" dirty="0">
                <a:solidFill>
                  <a:srgbClr val="404040"/>
                </a:solidFill>
                <a:latin typeface="Arial" panose="020B0604020202020204" pitchFamily="34" charset="0"/>
                <a:cs typeface="Arial" panose="020B0604020202020204" pitchFamily="34" charset="0"/>
              </a:rPr>
              <a:t> </a:t>
            </a:r>
            <a:r>
              <a:rPr lang="en-US" sz="2400" spc="125" dirty="0">
                <a:solidFill>
                  <a:srgbClr val="404040"/>
                </a:solidFill>
                <a:latin typeface="Arial" panose="020B0604020202020204" pitchFamily="34" charset="0"/>
                <a:cs typeface="Arial" panose="020B0604020202020204" pitchFamily="34" charset="0"/>
              </a:rPr>
              <a:t>accurate</a:t>
            </a:r>
            <a:r>
              <a:rPr lang="en-US" sz="2400" spc="10" dirty="0">
                <a:solidFill>
                  <a:srgbClr val="404040"/>
                </a:solidFill>
                <a:latin typeface="Arial" panose="020B0604020202020204" pitchFamily="34" charset="0"/>
                <a:cs typeface="Arial" panose="020B0604020202020204" pitchFamily="34" charset="0"/>
              </a:rPr>
              <a:t> </a:t>
            </a:r>
            <a:r>
              <a:rPr lang="en-US" sz="2400" spc="-10" dirty="0">
                <a:solidFill>
                  <a:srgbClr val="404040"/>
                </a:solidFill>
                <a:latin typeface="Arial" panose="020B0604020202020204" pitchFamily="34" charset="0"/>
                <a:cs typeface="Arial" panose="020B0604020202020204" pitchFamily="34" charset="0"/>
              </a:rPr>
              <a:t>insights.</a:t>
            </a:r>
            <a:endParaRPr lang="en-US" sz="2400" dirty="0">
              <a:latin typeface="Arial" panose="020B0604020202020204" pitchFamily="34" charset="0"/>
              <a:cs typeface="Arial" panose="020B0604020202020204" pitchFamily="34" charset="0"/>
            </a:endParaRPr>
          </a:p>
          <a:p>
            <a:pPr>
              <a:spcBef>
                <a:spcPts val="990"/>
              </a:spcBef>
              <a:tabLst>
                <a:tab pos="355600" algn="l"/>
              </a:tabLst>
            </a:pPr>
            <a:r>
              <a:rPr lang="en-US" sz="2400" b="1" spc="155" dirty="0">
                <a:solidFill>
                  <a:srgbClr val="404040"/>
                </a:solidFill>
                <a:latin typeface="Arial" panose="020B0604020202020204" pitchFamily="34" charset="0"/>
                <a:cs typeface="Arial" panose="020B0604020202020204" pitchFamily="34" charset="0"/>
              </a:rPr>
              <a:t>Data</a:t>
            </a:r>
            <a:r>
              <a:rPr lang="en-US" sz="2400" b="1" spc="-35" dirty="0">
                <a:solidFill>
                  <a:srgbClr val="404040"/>
                </a:solidFill>
                <a:latin typeface="Arial" panose="020B0604020202020204" pitchFamily="34" charset="0"/>
                <a:cs typeface="Arial" panose="020B0604020202020204" pitchFamily="34" charset="0"/>
              </a:rPr>
              <a:t> </a:t>
            </a:r>
            <a:r>
              <a:rPr lang="en-US" sz="2400" b="1" spc="80" dirty="0">
                <a:solidFill>
                  <a:srgbClr val="404040"/>
                </a:solidFill>
                <a:latin typeface="Arial" panose="020B0604020202020204" pitchFamily="34" charset="0"/>
                <a:cs typeface="Arial" panose="020B0604020202020204" pitchFamily="34" charset="0"/>
              </a:rPr>
              <a:t>Volume</a:t>
            </a:r>
            <a:r>
              <a:rPr lang="en-US" sz="2400" spc="80" dirty="0">
                <a:solidFill>
                  <a:srgbClr val="404040"/>
                </a:solidFill>
                <a:latin typeface="Arial" panose="020B0604020202020204" pitchFamily="34" charset="0"/>
                <a:cs typeface="Arial" panose="020B0604020202020204" pitchFamily="34" charset="0"/>
              </a:rPr>
              <a:t>:</a:t>
            </a:r>
            <a:r>
              <a:rPr lang="en-US" sz="2400" spc="-50" dirty="0">
                <a:solidFill>
                  <a:srgbClr val="404040"/>
                </a:solidFill>
                <a:latin typeface="Arial" panose="020B0604020202020204" pitchFamily="34" charset="0"/>
                <a:cs typeface="Arial" panose="020B0604020202020204" pitchFamily="34" charset="0"/>
              </a:rPr>
              <a:t> </a:t>
            </a:r>
            <a:r>
              <a:rPr lang="en-US" sz="2400" spc="190" dirty="0">
                <a:solidFill>
                  <a:srgbClr val="404040"/>
                </a:solidFill>
                <a:latin typeface="Arial" panose="020B0604020202020204" pitchFamily="34" charset="0"/>
                <a:cs typeface="Arial" panose="020B0604020202020204" pitchFamily="34" charset="0"/>
              </a:rPr>
              <a:t>Managing</a:t>
            </a:r>
            <a:r>
              <a:rPr lang="en-US" sz="2400" spc="-10" dirty="0">
                <a:solidFill>
                  <a:srgbClr val="404040"/>
                </a:solidFill>
                <a:latin typeface="Arial" panose="020B0604020202020204" pitchFamily="34" charset="0"/>
                <a:cs typeface="Arial" panose="020B0604020202020204" pitchFamily="34" charset="0"/>
              </a:rPr>
              <a:t> </a:t>
            </a:r>
            <a:r>
              <a:rPr lang="en-US" sz="2400" spc="195" dirty="0">
                <a:solidFill>
                  <a:srgbClr val="404040"/>
                </a:solidFill>
                <a:latin typeface="Arial" panose="020B0604020202020204" pitchFamily="34" charset="0"/>
                <a:cs typeface="Arial" panose="020B0604020202020204" pitchFamily="34" charset="0"/>
              </a:rPr>
              <a:t>and</a:t>
            </a:r>
            <a:r>
              <a:rPr lang="en-US" sz="2400" spc="-35" dirty="0">
                <a:solidFill>
                  <a:srgbClr val="404040"/>
                </a:solidFill>
                <a:latin typeface="Arial" panose="020B0604020202020204" pitchFamily="34" charset="0"/>
                <a:cs typeface="Arial" panose="020B0604020202020204" pitchFamily="34" charset="0"/>
              </a:rPr>
              <a:t> </a:t>
            </a:r>
            <a:r>
              <a:rPr lang="en-US" sz="2400" spc="65" dirty="0">
                <a:solidFill>
                  <a:srgbClr val="404040"/>
                </a:solidFill>
                <a:latin typeface="Arial" panose="020B0604020202020204" pitchFamily="34" charset="0"/>
                <a:cs typeface="Arial" panose="020B0604020202020204" pitchFamily="34" charset="0"/>
              </a:rPr>
              <a:t>Processing</a:t>
            </a:r>
            <a:r>
              <a:rPr lang="en-US" sz="2400" spc="-10" dirty="0">
                <a:solidFill>
                  <a:srgbClr val="404040"/>
                </a:solidFill>
                <a:latin typeface="Arial" panose="020B0604020202020204" pitchFamily="34" charset="0"/>
                <a:cs typeface="Arial" panose="020B0604020202020204" pitchFamily="34" charset="0"/>
              </a:rPr>
              <a:t> </a:t>
            </a:r>
            <a:r>
              <a:rPr lang="en-US" sz="2400" spc="85" dirty="0">
                <a:solidFill>
                  <a:srgbClr val="404040"/>
                </a:solidFill>
                <a:latin typeface="Arial" panose="020B0604020202020204" pitchFamily="34" charset="0"/>
                <a:cs typeface="Arial" panose="020B0604020202020204" pitchFamily="34" charset="0"/>
              </a:rPr>
              <a:t>large</a:t>
            </a:r>
            <a:r>
              <a:rPr lang="en-US" sz="2400" spc="-50" dirty="0">
                <a:solidFill>
                  <a:srgbClr val="404040"/>
                </a:solidFill>
                <a:latin typeface="Arial" panose="020B0604020202020204" pitchFamily="34" charset="0"/>
                <a:cs typeface="Arial" panose="020B0604020202020204" pitchFamily="34" charset="0"/>
              </a:rPr>
              <a:t> </a:t>
            </a:r>
            <a:r>
              <a:rPr lang="en-US" sz="2400" spc="75" dirty="0">
                <a:solidFill>
                  <a:srgbClr val="404040"/>
                </a:solidFill>
                <a:latin typeface="Arial" panose="020B0604020202020204" pitchFamily="34" charset="0"/>
                <a:cs typeface="Arial" panose="020B0604020202020204" pitchFamily="34" charset="0"/>
              </a:rPr>
              <a:t>datasets</a:t>
            </a:r>
            <a:r>
              <a:rPr lang="en-US" sz="2400" spc="-20" dirty="0">
                <a:solidFill>
                  <a:srgbClr val="404040"/>
                </a:solidFill>
                <a:latin typeface="Arial" panose="020B0604020202020204" pitchFamily="34" charset="0"/>
                <a:cs typeface="Arial" panose="020B0604020202020204" pitchFamily="34" charset="0"/>
              </a:rPr>
              <a:t> </a:t>
            </a:r>
            <a:r>
              <a:rPr lang="en-US" sz="2400" spc="-10" dirty="0">
                <a:solidFill>
                  <a:srgbClr val="404040"/>
                </a:solidFill>
                <a:latin typeface="Arial" panose="020B0604020202020204" pitchFamily="34" charset="0"/>
                <a:cs typeface="Arial" panose="020B0604020202020204" pitchFamily="34" charset="0"/>
              </a:rPr>
              <a:t>efficiently.</a:t>
            </a:r>
            <a:endParaRPr lang="en-US" sz="2400" dirty="0">
              <a:latin typeface="Arial" panose="020B0604020202020204" pitchFamily="34" charset="0"/>
              <a:cs typeface="Arial" panose="020B0604020202020204" pitchFamily="34" charset="0"/>
            </a:endParaRPr>
          </a:p>
          <a:p>
            <a:pPr>
              <a:spcBef>
                <a:spcPts val="1070"/>
              </a:spcBef>
              <a:tabLst>
                <a:tab pos="355600" algn="l"/>
              </a:tabLst>
            </a:pPr>
            <a:r>
              <a:rPr lang="en-US" sz="2400" b="1" spc="155" dirty="0">
                <a:solidFill>
                  <a:srgbClr val="404040"/>
                </a:solidFill>
                <a:latin typeface="Arial" panose="020B0604020202020204" pitchFamily="34" charset="0"/>
                <a:cs typeface="Arial" panose="020B0604020202020204" pitchFamily="34" charset="0"/>
              </a:rPr>
              <a:t>Data</a:t>
            </a:r>
            <a:r>
              <a:rPr lang="en-US" sz="2400" b="1" spc="15" dirty="0">
                <a:solidFill>
                  <a:srgbClr val="404040"/>
                </a:solidFill>
                <a:latin typeface="Arial" panose="020B0604020202020204" pitchFamily="34" charset="0"/>
                <a:cs typeface="Arial" panose="020B0604020202020204" pitchFamily="34" charset="0"/>
              </a:rPr>
              <a:t> </a:t>
            </a:r>
            <a:r>
              <a:rPr lang="en-US" sz="2400" b="1" dirty="0">
                <a:solidFill>
                  <a:srgbClr val="404040"/>
                </a:solidFill>
                <a:latin typeface="Arial" panose="020B0604020202020204" pitchFamily="34" charset="0"/>
                <a:cs typeface="Arial" panose="020B0604020202020204" pitchFamily="34" charset="0"/>
              </a:rPr>
              <a:t>Quality</a:t>
            </a:r>
            <a:r>
              <a:rPr lang="en-US" sz="2400" dirty="0">
                <a:solidFill>
                  <a:srgbClr val="404040"/>
                </a:solidFill>
                <a:latin typeface="Arial" panose="020B0604020202020204" pitchFamily="34" charset="0"/>
                <a:cs typeface="Arial" panose="020B0604020202020204" pitchFamily="34" charset="0"/>
              </a:rPr>
              <a:t>:</a:t>
            </a:r>
            <a:r>
              <a:rPr lang="en-US" sz="2400" spc="30" dirty="0">
                <a:solidFill>
                  <a:srgbClr val="404040"/>
                </a:solidFill>
                <a:latin typeface="Arial" panose="020B0604020202020204" pitchFamily="34" charset="0"/>
                <a:cs typeface="Arial" panose="020B0604020202020204" pitchFamily="34" charset="0"/>
              </a:rPr>
              <a:t> </a:t>
            </a:r>
            <a:r>
              <a:rPr lang="en-US" sz="2400" dirty="0">
                <a:solidFill>
                  <a:srgbClr val="404040"/>
                </a:solidFill>
                <a:latin typeface="Arial" panose="020B0604020202020204" pitchFamily="34" charset="0"/>
                <a:cs typeface="Arial" panose="020B0604020202020204" pitchFamily="34" charset="0"/>
              </a:rPr>
              <a:t>Ensuring</a:t>
            </a:r>
            <a:r>
              <a:rPr lang="en-US" sz="2400" spc="40" dirty="0">
                <a:solidFill>
                  <a:srgbClr val="404040"/>
                </a:solidFill>
                <a:latin typeface="Arial" panose="020B0604020202020204" pitchFamily="34" charset="0"/>
                <a:cs typeface="Arial" panose="020B0604020202020204" pitchFamily="34" charset="0"/>
              </a:rPr>
              <a:t> </a:t>
            </a:r>
            <a:r>
              <a:rPr lang="en-US" sz="2400" spc="165" dirty="0">
                <a:solidFill>
                  <a:srgbClr val="404040"/>
                </a:solidFill>
                <a:latin typeface="Arial" panose="020B0604020202020204" pitchFamily="34" charset="0"/>
                <a:cs typeface="Arial" panose="020B0604020202020204" pitchFamily="34" charset="0"/>
              </a:rPr>
              <a:t>accuracy</a:t>
            </a:r>
            <a:r>
              <a:rPr lang="en-US" sz="2400" spc="65" dirty="0">
                <a:solidFill>
                  <a:srgbClr val="404040"/>
                </a:solidFill>
                <a:latin typeface="Arial" panose="020B0604020202020204" pitchFamily="34" charset="0"/>
                <a:cs typeface="Arial" panose="020B0604020202020204" pitchFamily="34" charset="0"/>
              </a:rPr>
              <a:t> </a:t>
            </a:r>
            <a:r>
              <a:rPr lang="en-US" sz="2400" spc="200" dirty="0">
                <a:solidFill>
                  <a:srgbClr val="404040"/>
                </a:solidFill>
                <a:latin typeface="Arial" panose="020B0604020202020204" pitchFamily="34" charset="0"/>
                <a:cs typeface="Arial" panose="020B0604020202020204" pitchFamily="34" charset="0"/>
              </a:rPr>
              <a:t>and</a:t>
            </a:r>
            <a:r>
              <a:rPr lang="en-US" sz="2400" spc="15" dirty="0">
                <a:solidFill>
                  <a:srgbClr val="404040"/>
                </a:solidFill>
                <a:latin typeface="Arial" panose="020B0604020202020204" pitchFamily="34" charset="0"/>
                <a:cs typeface="Arial" panose="020B0604020202020204" pitchFamily="34" charset="0"/>
              </a:rPr>
              <a:t> </a:t>
            </a:r>
            <a:r>
              <a:rPr lang="en-US" sz="2400" spc="-35" dirty="0">
                <a:solidFill>
                  <a:srgbClr val="404040"/>
                </a:solidFill>
                <a:latin typeface="Arial" panose="020B0604020202020204" pitchFamily="34" charset="0"/>
                <a:cs typeface="Arial" panose="020B0604020202020204" pitchFamily="34" charset="0"/>
              </a:rPr>
              <a:t>reliability</a:t>
            </a:r>
            <a:r>
              <a:rPr lang="en-US" sz="2400" spc="-25" dirty="0">
                <a:solidFill>
                  <a:srgbClr val="404040"/>
                </a:solidFill>
                <a:latin typeface="Arial" panose="020B0604020202020204" pitchFamily="34" charset="0"/>
                <a:cs typeface="Arial" panose="020B0604020202020204" pitchFamily="34" charset="0"/>
              </a:rPr>
              <a:t> </a:t>
            </a:r>
            <a:r>
              <a:rPr lang="en-US" sz="2400" spc="65" dirty="0">
                <a:solidFill>
                  <a:srgbClr val="404040"/>
                </a:solidFill>
                <a:latin typeface="Arial" panose="020B0604020202020204" pitchFamily="34" charset="0"/>
                <a:cs typeface="Arial" panose="020B0604020202020204" pitchFamily="34" charset="0"/>
              </a:rPr>
              <a:t>of</a:t>
            </a:r>
            <a:r>
              <a:rPr lang="en-US" sz="2400" spc="5" dirty="0">
                <a:solidFill>
                  <a:srgbClr val="404040"/>
                </a:solidFill>
                <a:latin typeface="Arial" panose="020B0604020202020204" pitchFamily="34" charset="0"/>
                <a:cs typeface="Arial" panose="020B0604020202020204" pitchFamily="34" charset="0"/>
              </a:rPr>
              <a:t> </a:t>
            </a:r>
            <a:r>
              <a:rPr lang="en-US" sz="2400" spc="60" dirty="0">
                <a:solidFill>
                  <a:srgbClr val="404040"/>
                </a:solidFill>
                <a:latin typeface="Arial" panose="020B0604020202020204" pitchFamily="34" charset="0"/>
                <a:cs typeface="Arial" panose="020B0604020202020204" pitchFamily="34" charset="0"/>
              </a:rPr>
              <a:t>the</a:t>
            </a:r>
            <a:r>
              <a:rPr lang="en-US" sz="2400" spc="5" dirty="0">
                <a:solidFill>
                  <a:srgbClr val="404040"/>
                </a:solidFill>
                <a:latin typeface="Arial" panose="020B0604020202020204" pitchFamily="34" charset="0"/>
                <a:cs typeface="Arial" panose="020B0604020202020204" pitchFamily="34" charset="0"/>
              </a:rPr>
              <a:t> </a:t>
            </a:r>
            <a:r>
              <a:rPr lang="en-US" sz="2400" spc="80" dirty="0">
                <a:solidFill>
                  <a:srgbClr val="404040"/>
                </a:solidFill>
                <a:latin typeface="Arial" panose="020B0604020202020204" pitchFamily="34" charset="0"/>
                <a:cs typeface="Arial" panose="020B0604020202020204" pitchFamily="34" charset="0"/>
              </a:rPr>
              <a:t>data.</a:t>
            </a:r>
            <a:endParaRPr lang="en-US" sz="2400" dirty="0">
              <a:latin typeface="Arial" panose="020B0604020202020204" pitchFamily="34" charset="0"/>
              <a:cs typeface="Arial" panose="020B0604020202020204" pitchFamily="34" charset="0"/>
            </a:endParaRPr>
          </a:p>
          <a:p>
            <a:pPr marL="354965" marR="5080" indent="-342900">
              <a:lnSpc>
                <a:spcPts val="2100"/>
              </a:lnSpc>
              <a:spcBef>
                <a:spcPts val="1115"/>
              </a:spcBef>
              <a:tabLst>
                <a:tab pos="355600" algn="l"/>
              </a:tabLst>
            </a:pPr>
            <a:r>
              <a:rPr lang="en-US" sz="2400" b="1" spc="135" dirty="0">
                <a:solidFill>
                  <a:srgbClr val="404040"/>
                </a:solidFill>
                <a:latin typeface="Arial" panose="020B0604020202020204" pitchFamily="34" charset="0"/>
                <a:cs typeface="Arial" panose="020B0604020202020204" pitchFamily="34" charset="0"/>
              </a:rPr>
              <a:t>Complex</a:t>
            </a:r>
            <a:r>
              <a:rPr lang="en-US" sz="2400" b="1" spc="65" dirty="0">
                <a:solidFill>
                  <a:srgbClr val="404040"/>
                </a:solidFill>
                <a:latin typeface="Arial" panose="020B0604020202020204" pitchFamily="34" charset="0"/>
                <a:cs typeface="Arial" panose="020B0604020202020204" pitchFamily="34" charset="0"/>
              </a:rPr>
              <a:t> </a:t>
            </a:r>
            <a:r>
              <a:rPr lang="en-US" sz="2400" b="1" dirty="0">
                <a:solidFill>
                  <a:srgbClr val="404040"/>
                </a:solidFill>
                <a:latin typeface="Arial" panose="020B0604020202020204" pitchFamily="34" charset="0"/>
                <a:cs typeface="Arial" panose="020B0604020202020204" pitchFamily="34" charset="0"/>
              </a:rPr>
              <a:t>Relationships</a:t>
            </a:r>
            <a:r>
              <a:rPr lang="en-US" sz="2400" dirty="0">
                <a:solidFill>
                  <a:srgbClr val="404040"/>
                </a:solidFill>
                <a:latin typeface="Arial" panose="020B0604020202020204" pitchFamily="34" charset="0"/>
                <a:cs typeface="Arial" panose="020B0604020202020204" pitchFamily="34" charset="0"/>
              </a:rPr>
              <a:t>:</a:t>
            </a:r>
            <a:r>
              <a:rPr lang="en-US" sz="2400" spc="55" dirty="0">
                <a:solidFill>
                  <a:srgbClr val="404040"/>
                </a:solidFill>
                <a:latin typeface="Arial" panose="020B0604020202020204" pitchFamily="34" charset="0"/>
                <a:cs typeface="Arial" panose="020B0604020202020204" pitchFamily="34" charset="0"/>
              </a:rPr>
              <a:t> </a:t>
            </a:r>
            <a:r>
              <a:rPr lang="en-US" sz="2400" dirty="0">
                <a:solidFill>
                  <a:srgbClr val="404040"/>
                </a:solidFill>
                <a:latin typeface="Arial" panose="020B0604020202020204" pitchFamily="34" charset="0"/>
                <a:cs typeface="Arial" panose="020B0604020202020204" pitchFamily="34" charset="0"/>
              </a:rPr>
              <a:t>Establishing</a:t>
            </a:r>
            <a:r>
              <a:rPr lang="en-US" sz="2400" spc="95" dirty="0">
                <a:solidFill>
                  <a:srgbClr val="404040"/>
                </a:solidFill>
                <a:latin typeface="Arial" panose="020B0604020202020204" pitchFamily="34" charset="0"/>
                <a:cs typeface="Arial" panose="020B0604020202020204" pitchFamily="34" charset="0"/>
              </a:rPr>
              <a:t> </a:t>
            </a:r>
            <a:r>
              <a:rPr lang="en-US" sz="2400" spc="100" dirty="0">
                <a:solidFill>
                  <a:srgbClr val="404040"/>
                </a:solidFill>
                <a:latin typeface="Arial" panose="020B0604020202020204" pitchFamily="34" charset="0"/>
                <a:cs typeface="Arial" panose="020B0604020202020204" pitchFamily="34" charset="0"/>
              </a:rPr>
              <a:t>connections</a:t>
            </a:r>
            <a:r>
              <a:rPr lang="en-US" sz="2400" spc="85" dirty="0">
                <a:solidFill>
                  <a:srgbClr val="404040"/>
                </a:solidFill>
                <a:latin typeface="Arial" panose="020B0604020202020204" pitchFamily="34" charset="0"/>
                <a:cs typeface="Arial" panose="020B0604020202020204" pitchFamily="34" charset="0"/>
              </a:rPr>
              <a:t> </a:t>
            </a:r>
            <a:r>
              <a:rPr lang="en-US" sz="2400" spc="130" dirty="0">
                <a:solidFill>
                  <a:srgbClr val="404040"/>
                </a:solidFill>
                <a:latin typeface="Arial" panose="020B0604020202020204" pitchFamily="34" charset="0"/>
                <a:cs typeface="Arial" panose="020B0604020202020204" pitchFamily="34" charset="0"/>
              </a:rPr>
              <a:t>between</a:t>
            </a:r>
            <a:r>
              <a:rPr lang="en-US" sz="2400" spc="55" dirty="0">
                <a:solidFill>
                  <a:srgbClr val="404040"/>
                </a:solidFill>
                <a:latin typeface="Arial" panose="020B0604020202020204" pitchFamily="34" charset="0"/>
                <a:cs typeface="Arial" panose="020B0604020202020204" pitchFamily="34" charset="0"/>
              </a:rPr>
              <a:t> </a:t>
            </a:r>
            <a:r>
              <a:rPr lang="en-US" sz="2400" dirty="0">
                <a:solidFill>
                  <a:srgbClr val="404040"/>
                </a:solidFill>
                <a:latin typeface="Arial" panose="020B0604020202020204" pitchFamily="34" charset="0"/>
                <a:cs typeface="Arial" panose="020B0604020202020204" pitchFamily="34" charset="0"/>
              </a:rPr>
              <a:t>different</a:t>
            </a:r>
            <a:r>
              <a:rPr lang="en-US" sz="2400" spc="10" dirty="0">
                <a:solidFill>
                  <a:srgbClr val="404040"/>
                </a:solidFill>
                <a:latin typeface="Arial" panose="020B0604020202020204" pitchFamily="34" charset="0"/>
                <a:cs typeface="Arial" panose="020B0604020202020204" pitchFamily="34" charset="0"/>
              </a:rPr>
              <a:t> </a:t>
            </a:r>
            <a:r>
              <a:rPr lang="en-US" sz="2400" spc="140" dirty="0">
                <a:solidFill>
                  <a:srgbClr val="404040"/>
                </a:solidFill>
                <a:latin typeface="Arial" panose="020B0604020202020204" pitchFamily="34" charset="0"/>
                <a:cs typeface="Arial" panose="020B0604020202020204" pitchFamily="34" charset="0"/>
              </a:rPr>
              <a:t>data </a:t>
            </a:r>
            <a:r>
              <a:rPr lang="en-US" sz="2400" spc="-10" dirty="0">
                <a:solidFill>
                  <a:srgbClr val="404040"/>
                </a:solidFill>
                <a:latin typeface="Arial" panose="020B0604020202020204" pitchFamily="34" charset="0"/>
                <a:cs typeface="Arial" panose="020B0604020202020204" pitchFamily="34" charset="0"/>
              </a:rPr>
              <a:t>points.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673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F0A040-6890-C277-418E-3860FAB32F91}"/>
              </a:ext>
            </a:extLst>
          </p:cNvPr>
          <p:cNvSpPr>
            <a:spLocks noGrp="1"/>
          </p:cNvSpPr>
          <p:nvPr>
            <p:ph type="title"/>
          </p:nvPr>
        </p:nvSpPr>
        <p:spPr>
          <a:xfrm>
            <a:off x="0" y="1"/>
            <a:ext cx="12192000" cy="838200"/>
          </a:xfrm>
          <a:solidFill>
            <a:schemeClr val="tx2">
              <a:lumMod val="50000"/>
              <a:lumOff val="50000"/>
            </a:schemeClr>
          </a:solidFill>
        </p:spPr>
        <p:txBody>
          <a:bodyPr/>
          <a:lstStyle/>
          <a:p>
            <a:r>
              <a:rPr lang="en-IN" b="1" spc="-150" dirty="0">
                <a:latin typeface="Algerian" panose="04020705040A02060702" pitchFamily="82" charset="0"/>
              </a:rPr>
              <a:t>EXCEL</a:t>
            </a:r>
            <a:r>
              <a:rPr lang="en-IN" spc="-114" dirty="0">
                <a:latin typeface="Algerian" panose="04020705040A02060702" pitchFamily="82" charset="0"/>
              </a:rPr>
              <a:t> </a:t>
            </a:r>
            <a:r>
              <a:rPr lang="en-IN" b="1" spc="-145" dirty="0">
                <a:latin typeface="Algerian" panose="04020705040A02060702" pitchFamily="82" charset="0"/>
              </a:rPr>
              <a:t>DASHBOARD</a:t>
            </a:r>
            <a:endParaRPr lang="en-IN" b="1" dirty="0">
              <a:latin typeface="Algerian" panose="04020705040A02060702" pitchFamily="82" charset="0"/>
            </a:endParaRPr>
          </a:p>
        </p:txBody>
      </p:sp>
      <p:pic>
        <p:nvPicPr>
          <p:cNvPr id="6" name="Picture 5">
            <a:extLst>
              <a:ext uri="{FF2B5EF4-FFF2-40B4-BE49-F238E27FC236}">
                <a16:creationId xmlns:a16="http://schemas.microsoft.com/office/drawing/2014/main" id="{F7B2CFD4-BB87-F8B8-C2B5-88D47973F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2000"/>
            <a:ext cx="12192001" cy="6095999"/>
          </a:xfrm>
          <a:prstGeom prst="rect">
            <a:avLst/>
          </a:prstGeom>
        </p:spPr>
      </p:pic>
    </p:spTree>
    <p:extLst>
      <p:ext uri="{BB962C8B-B14F-4D97-AF65-F5344CB8AC3E}">
        <p14:creationId xmlns:p14="http://schemas.microsoft.com/office/powerpoint/2010/main" val="8969820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Parallax</Template>
  <TotalTime>120</TotalTime>
  <Words>580</Words>
  <Application>Microsoft Office PowerPoint</Application>
  <PresentationFormat>Widescreen</PresentationFormat>
  <Paragraphs>61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Algerian</vt:lpstr>
      <vt:lpstr>Arial</vt:lpstr>
      <vt:lpstr>Corbel</vt:lpstr>
      <vt:lpstr>Trebuchet MS</vt:lpstr>
      <vt:lpstr>Wingdings</vt:lpstr>
      <vt:lpstr>Parallax</vt:lpstr>
      <vt:lpstr>High Cloud Airlines</vt:lpstr>
      <vt:lpstr>Our Teammates</vt:lpstr>
      <vt:lpstr>Agenda</vt:lpstr>
      <vt:lpstr>Introduction</vt:lpstr>
      <vt:lpstr>Objective</vt:lpstr>
      <vt:lpstr>Business Overview</vt:lpstr>
      <vt:lpstr>Project Scope</vt:lpstr>
      <vt:lpstr>Data Modelling</vt:lpstr>
      <vt:lpstr>EXCEL DASHBOARD</vt:lpstr>
      <vt:lpstr>POWER BI DASHBOARD</vt:lpstr>
      <vt:lpstr>TABLEAU DASHBOARD</vt:lpstr>
      <vt:lpstr>SQL QUERIES</vt:lpstr>
      <vt:lpstr>PowerPoint Presentation</vt:lpstr>
      <vt:lpstr>PowerPoint Presentation</vt:lpstr>
      <vt:lpstr>PowerPoint Presentation</vt:lpstr>
      <vt:lpstr>PowerPoint Presentation</vt:lpstr>
      <vt:lpstr>RECOMMENDATIONS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VISHAL KUMAR</dc:creator>
  <cp:lastModifiedBy>VISHAL KUMAR</cp:lastModifiedBy>
  <cp:revision>6</cp:revision>
  <dcterms:created xsi:type="dcterms:W3CDTF">2025-03-16T04:23:31Z</dcterms:created>
  <dcterms:modified xsi:type="dcterms:W3CDTF">2025-03-19T06:49:58Z</dcterms:modified>
</cp:coreProperties>
</file>